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82" r:id="rId36"/>
  </p:sldIdLst>
  <p:sldSz cx="9144000" cy="5143500" type="screen16x9"/>
  <p:notesSz cx="6858000" cy="9144000"/>
  <p:embeddedFontLst>
    <p:embeddedFont>
      <p:font typeface="Roboto" panose="02000000000000000000" pitchFamily="2" charset="0"/>
      <p:regular r:id="rId38"/>
      <p:bold r:id="rId39"/>
      <p:italic r:id="rId40"/>
      <p:boldItalic r:id="rId41"/>
    </p:embeddedFont>
    <p:embeddedFont>
      <p:font typeface="Source Code Pro" panose="020B0509030403020204" pitchFamily="49" charset="77"/>
      <p:regular r:id="rId42"/>
      <p:bold r:id="rId43"/>
    </p:embeddedFont>
    <p:embeddedFont>
      <p:font typeface="Ubuntu Mono" panose="020B0509030602030204"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nacio Lopez Moreno" initials="" lastIdx="1" clrIdx="0"/>
  <p:cmAuthor id="1" name="Alan Papir"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0E07A5-0D84-4496-8E13-A0CC3D2523DF}">
  <a:tblStyle styleId="{010E07A5-0D84-4496-8E13-A0CC3D2523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93063"/>
  </p:normalViewPr>
  <p:slideViewPr>
    <p:cSldViewPr snapToGrid="0">
      <p:cViewPr varScale="1">
        <p:scale>
          <a:sx n="156" d="100"/>
          <a:sy n="156" d="100"/>
        </p:scale>
        <p:origin x="192"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abs/1710.1046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Paper: </a:t>
            </a:r>
            <a:r>
              <a:rPr lang="en" u="sng" dirty="0">
                <a:solidFill>
                  <a:schemeClr val="hlink"/>
                </a:solidFill>
                <a:hlinkClick r:id="rId3"/>
              </a:rPr>
              <a:t>https://arxiv.org/abs/1710.10467</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L=D(e_i,e_i^{(p)})-D(e_i,e_i^{(n)})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a:t>
            </a:r>
            <a:r>
              <a:rPr lang="en" dirty="0"/>
              <a:t>lose to true speaker centroid</a:t>
            </a:r>
          </a:p>
          <a:p>
            <a:pPr marL="0" lvl="0" indent="0">
              <a:spcBef>
                <a:spcPts val="0"/>
              </a:spcBef>
              <a:spcAft>
                <a:spcPts val="0"/>
              </a:spcAft>
              <a:buNone/>
            </a:pPr>
            <a:endParaRPr lang="en" dirty="0"/>
          </a:p>
          <a:p>
            <a:pPr marL="0" lvl="0" indent="0">
              <a:spcBef>
                <a:spcPts val="0"/>
              </a:spcBef>
              <a:spcAft>
                <a:spcPts val="0"/>
              </a:spcAft>
              <a:buNone/>
            </a:pPr>
            <a:r>
              <a:rPr lang="en" dirty="0"/>
              <a:t>Far away from closest false speaker centroid</a:t>
            </a:r>
          </a:p>
          <a:p>
            <a:pPr marL="0" lvl="0" indent="0">
              <a:spcBef>
                <a:spcPts val="0"/>
              </a:spcBef>
              <a:spcAft>
                <a:spcPts val="0"/>
              </a:spcAft>
              <a:buNone/>
            </a:pPr>
            <a:endParaRPr lang="en" dirty="0"/>
          </a:p>
          <a:p>
            <a:pPr marL="0" lvl="0" indent="0">
              <a:spcBef>
                <a:spcPts val="0"/>
              </a:spcBef>
              <a:spcAft>
                <a:spcPts val="0"/>
              </a:spcAft>
              <a:buNone/>
            </a:pPr>
            <a:r>
              <a:rPr lang="en" dirty="0"/>
              <a:t>Like support vector machine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Sounds like complicated, but can be fast by constructing a similarity matrix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See proofs in paper</a:t>
            </a:r>
            <a:endParaRPr/>
          </a:p>
          <a:p>
            <a:pPr marL="0" lvl="0" indent="0" rtl="0">
              <a:spcBef>
                <a:spcPts val="0"/>
              </a:spcBef>
              <a:spcAft>
                <a:spcPts val="0"/>
              </a:spcAft>
              <a:buNone/>
            </a:pPr>
            <a:r>
              <a:rPr lang="en"/>
              <a:t>L=D(e_i,e_i^{(p)})-D(e_i,e_i^{(n)})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L=D(e_i,e_i^{(p)})-D(e_i,e_i^{(n)})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L=D(</a:t>
            </a:r>
            <a:r>
              <a:rPr lang="en" dirty="0" err="1"/>
              <a:t>e_i,e_i</a:t>
            </a:r>
            <a:r>
              <a:rPr lang="en" dirty="0"/>
              <a:t>^{(p)})-D(</a:t>
            </a:r>
            <a:r>
              <a:rPr lang="en" dirty="0" err="1"/>
              <a:t>e_i,e_i</a:t>
            </a:r>
            <a:r>
              <a:rPr lang="en" dirty="0"/>
              <a:t>^{(n)})</a:t>
            </a:r>
          </a:p>
          <a:p>
            <a:pPr marL="0" lvl="0" indent="0" rtl="0">
              <a:spcBef>
                <a:spcPts val="0"/>
              </a:spcBef>
              <a:spcAft>
                <a:spcPts val="0"/>
              </a:spcAft>
              <a:buNone/>
            </a:pPr>
            <a:endParaRPr lang="en" dirty="0"/>
          </a:p>
          <a:p>
            <a:pPr marL="0" lvl="0" indent="0" rtl="0">
              <a:spcBef>
                <a:spcPts val="0"/>
              </a:spcBef>
              <a:spcAft>
                <a:spcPts val="0"/>
              </a:spcAft>
              <a:buNone/>
            </a:pPr>
            <a:r>
              <a:rPr lang="en-US" altLang="zh-Hans" dirty="0"/>
              <a:t>2</a:t>
            </a:r>
            <a:r>
              <a:rPr lang="zh-Hans" altLang="en-US" dirty="0"/>
              <a:t> </a:t>
            </a:r>
            <a:r>
              <a:rPr lang="en-US" altLang="zh-Hans" dirty="0"/>
              <a:t>speakers</a:t>
            </a:r>
            <a:r>
              <a:rPr lang="zh-Hans" altLang="en-US" dirty="0"/>
              <a:t> </a:t>
            </a:r>
            <a:r>
              <a:rPr lang="en-US" altLang="zh-Hans" dirty="0"/>
              <a:t>from</a:t>
            </a:r>
            <a:r>
              <a:rPr lang="zh-Hans" altLang="en-US" dirty="0"/>
              <a:t> </a:t>
            </a:r>
            <a:r>
              <a:rPr lang="en-US" altLang="zh-Hans" dirty="0"/>
              <a:t>dataset:</a:t>
            </a:r>
            <a:r>
              <a:rPr lang="zh-Hans" altLang="en-US" dirty="0"/>
              <a:t> </a:t>
            </a:r>
            <a:r>
              <a:rPr lang="en-US" altLang="zh-Hans" dirty="0"/>
              <a:t>otherwise</a:t>
            </a:r>
            <a:r>
              <a:rPr lang="zh-Hans" altLang="en-US" dirty="0"/>
              <a:t> </a:t>
            </a:r>
            <a:r>
              <a:rPr lang="en-US" altLang="zh-Hans" dirty="0"/>
              <a:t>no</a:t>
            </a:r>
            <a:r>
              <a:rPr lang="zh-Hans" altLang="en-US" dirty="0"/>
              <a:t> </a:t>
            </a:r>
            <a:r>
              <a:rPr lang="en-US" altLang="zh-Hans" dirty="0"/>
              <a:t>negative</a:t>
            </a:r>
            <a:r>
              <a:rPr lang="zh-Hans" altLang="en-US" dirty="0"/>
              <a:t> </a:t>
            </a:r>
            <a:r>
              <a:rPr lang="en-US" altLang="zh-Hans" dirty="0"/>
              <a:t>pairs</a:t>
            </a:r>
            <a:r>
              <a:rPr lang="zh-Hans" altLang="en-US" dirty="0"/>
              <a:t> </a:t>
            </a:r>
            <a:r>
              <a:rPr lang="en-US" altLang="zh-Hans" dirty="0"/>
              <a:t>from</a:t>
            </a:r>
            <a:r>
              <a:rPr lang="zh-Hans" altLang="en-US" dirty="0"/>
              <a:t> </a:t>
            </a:r>
            <a:r>
              <a:rPr lang="en-US" altLang="zh-Hans" dirty="0"/>
              <a:t>that</a:t>
            </a:r>
            <a:r>
              <a:rPr lang="zh-Hans" altLang="en-US" dirty="0"/>
              <a:t> </a:t>
            </a:r>
            <a:r>
              <a:rPr lang="en-US" altLang="zh-Hans" dirty="0"/>
              <a:t>set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4" name="Shape 4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Different batches have different length, but utterances from same batch have same length.</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Applications in Google products:</a:t>
            </a:r>
            <a:endParaRPr dirty="0"/>
          </a:p>
          <a:p>
            <a:pPr marL="0" lvl="0" indent="0">
              <a:spcBef>
                <a:spcPts val="0"/>
              </a:spcBef>
              <a:spcAft>
                <a:spcPts val="0"/>
              </a:spcAft>
              <a:buNone/>
            </a:pPr>
            <a:r>
              <a:rPr lang="en" dirty="0"/>
              <a:t>Waking Assistant: from news, weather, maps</a:t>
            </a:r>
            <a:endParaRPr dirty="0"/>
          </a:p>
          <a:p>
            <a:pPr marL="0" lvl="0" indent="0">
              <a:spcBef>
                <a:spcPts val="0"/>
              </a:spcBef>
              <a:spcAft>
                <a:spcPts val="0"/>
              </a:spcAft>
              <a:buNone/>
            </a:pPr>
            <a:r>
              <a:rPr lang="en" dirty="0"/>
              <a:t>Free your hands from typing passwords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Another 2 papers from our team accepted by ICASSP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3386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Personalized results</a:t>
            </a:r>
          </a:p>
          <a:p>
            <a:pPr marL="0" lvl="0" indent="0">
              <a:spcBef>
                <a:spcPts val="0"/>
              </a:spcBef>
              <a:spcAft>
                <a:spcPts val="0"/>
              </a:spcAft>
              <a:buNone/>
            </a:pPr>
            <a:r>
              <a:rPr lang="en-US" altLang="zh-Hans" dirty="0"/>
              <a:t>Calendar</a:t>
            </a:r>
            <a:endParaRPr lang="en" altLang="zh-Hans" dirty="0"/>
          </a:p>
          <a:p>
            <a:pPr marL="0" lvl="0" indent="0">
              <a:spcBef>
                <a:spcPts val="0"/>
              </a:spcBef>
              <a:spcAft>
                <a:spcPts val="0"/>
              </a:spcAft>
              <a:buNone/>
            </a:pPr>
            <a:r>
              <a:rPr lang="en-US" altLang="zh-Hans" dirty="0" err="1"/>
              <a:t>MultiUser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L=D(e_i,e_i^{(p)})-D(e_i,e_i^{(n)})</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pic>
        <p:nvPicPr>
          <p:cNvPr id="3" name="Picture 2">
            <a:extLst>
              <a:ext uri="{FF2B5EF4-FFF2-40B4-BE49-F238E27FC236}">
                <a16:creationId xmlns:a16="http://schemas.microsoft.com/office/drawing/2014/main" id="{E40A6353-89D7-2942-BB85-DF754D266455}"/>
              </a:ext>
            </a:extLst>
          </p:cNvPr>
          <p:cNvPicPr>
            <a:picLocks noChangeAspect="1"/>
          </p:cNvPicPr>
          <p:nvPr userDrawn="1"/>
        </p:nvPicPr>
        <p:blipFill>
          <a:blip r:embed="rId2"/>
          <a:stretch>
            <a:fillRect/>
          </a:stretch>
        </p:blipFill>
        <p:spPr>
          <a:xfrm>
            <a:off x="1168671" y="292043"/>
            <a:ext cx="1693950" cy="1251167"/>
          </a:xfrm>
          <a:prstGeom prst="rect">
            <a:avLst/>
          </a:prstGeom>
        </p:spPr>
      </p:pic>
      <p:sp>
        <p:nvSpPr>
          <p:cNvPr id="17" name="Shape 17"/>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8" name="Shape 18"/>
          <p:cNvGrpSpPr/>
          <p:nvPr/>
        </p:nvGrpSpPr>
        <p:grpSpPr>
          <a:xfrm>
            <a:off x="256960" y="729848"/>
            <a:ext cx="1094856" cy="356807"/>
            <a:chOff x="0" y="0"/>
            <a:chExt cx="2077525" cy="676925"/>
          </a:xfrm>
        </p:grpSpPr>
        <p:sp>
          <p:nvSpPr>
            <p:cNvPr id="19" name="Shape 19"/>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 name="Shape 20"/>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 name="Shape 21"/>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 name="Shape 22"/>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 name="Shape 23"/>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 name="Shape 24"/>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25" name="Shape 25"/>
          <p:cNvSpPr txBox="1">
            <a:spLocks noGrp="1"/>
          </p:cNvSpPr>
          <p:nvPr>
            <p:ph type="ctrTitle"/>
          </p:nvPr>
        </p:nvSpPr>
        <p:spPr>
          <a:xfrm>
            <a:off x="129758" y="304800"/>
            <a:ext cx="85206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dirty="0"/>
          </a:p>
        </p:txBody>
      </p:sp>
      <p:sp>
        <p:nvSpPr>
          <p:cNvPr id="26" name="Shape 26"/>
          <p:cNvSpPr txBox="1">
            <a:spLocks noGrp="1"/>
          </p:cNvSpPr>
          <p:nvPr>
            <p:ph type="subTitle" idx="1"/>
          </p:nvPr>
        </p:nvSpPr>
        <p:spPr>
          <a:xfrm>
            <a:off x="129750" y="2394350"/>
            <a:ext cx="8520600" cy="792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pic>
        <p:nvPicPr>
          <p:cNvPr id="27" name="Shape 27" descr="IEEE-sps.ai"/>
          <p:cNvPicPr preferRelativeResize="0"/>
          <p:nvPr/>
        </p:nvPicPr>
        <p:blipFill rotWithShape="1">
          <a:blip r:embed="rId3">
            <a:alphaModFix amt="90000"/>
          </a:blip>
          <a:srcRect/>
          <a:stretch/>
        </p:blipFill>
        <p:spPr>
          <a:xfrm>
            <a:off x="4891004" y="4348253"/>
            <a:ext cx="2493301" cy="623325"/>
          </a:xfrm>
          <a:prstGeom prst="rect">
            <a:avLst/>
          </a:prstGeom>
          <a:noFill/>
          <a:ln>
            <a:noFill/>
          </a:ln>
          <a:effectLst>
            <a:outerShdw blurRad="63500" dist="38100" dir="1500000" rotWithShape="0">
              <a:srgbClr val="000000">
                <a:alpha val="71000"/>
              </a:srgbClr>
            </a:outerShdw>
          </a:effectLst>
        </p:spPr>
      </p:pic>
      <p:pic>
        <p:nvPicPr>
          <p:cNvPr id="28" name="Shape 28" descr="IEEE.ai"/>
          <p:cNvPicPr preferRelativeResize="0"/>
          <p:nvPr/>
        </p:nvPicPr>
        <p:blipFill rotWithShape="1">
          <a:blip r:embed="rId4">
            <a:alphaModFix amt="90000"/>
          </a:blip>
          <a:srcRect/>
          <a:stretch/>
        </p:blipFill>
        <p:spPr>
          <a:xfrm>
            <a:off x="7615828" y="4612300"/>
            <a:ext cx="1201250" cy="359275"/>
          </a:xfrm>
          <a:prstGeom prst="rect">
            <a:avLst/>
          </a:prstGeom>
          <a:noFill/>
          <a:ln>
            <a:noFill/>
          </a:ln>
          <a:effectLst>
            <a:outerShdw blurRad="63500" dist="38100" dir="2700000" rotWithShape="0">
              <a:srgbClr val="000000">
                <a:alpha val="38000"/>
              </a:srgbClr>
            </a:outerShdw>
          </a:effectLst>
        </p:spPr>
      </p:pic>
      <p:pic>
        <p:nvPicPr>
          <p:cNvPr id="29" name="Shape 29"/>
          <p:cNvPicPr preferRelativeResize="0"/>
          <p:nvPr/>
        </p:nvPicPr>
        <p:blipFill>
          <a:blip r:embed="rId5">
            <a:alphaModFix/>
          </a:blip>
          <a:stretch>
            <a:fillRect/>
          </a:stretch>
        </p:blipFill>
        <p:spPr>
          <a:xfrm>
            <a:off x="7729150" y="402488"/>
            <a:ext cx="1011525" cy="1011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Shape 71"/>
          <p:cNvSpPr txBox="1">
            <a:spLocks noGrp="1"/>
          </p:cNvSpPr>
          <p:nvPr>
            <p:ph type="title" hasCustomPrompt="1"/>
          </p:nvPr>
        </p:nvSpPr>
        <p:spPr>
          <a:xfrm>
            <a:off x="180900" y="1106125"/>
            <a:ext cx="87822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Shape 72"/>
          <p:cNvSpPr txBox="1">
            <a:spLocks noGrp="1"/>
          </p:cNvSpPr>
          <p:nvPr>
            <p:ph type="body" idx="1"/>
          </p:nvPr>
        </p:nvSpPr>
        <p:spPr>
          <a:xfrm>
            <a:off x="180900" y="3152225"/>
            <a:ext cx="87822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3" name="Shape 73"/>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0"/>
        <p:cNvGrpSpPr/>
        <p:nvPr/>
      </p:nvGrpSpPr>
      <p:grpSpPr>
        <a:xfrm>
          <a:off x="0" y="0"/>
          <a:ext cx="0" cy="0"/>
          <a:chOff x="0" y="0"/>
          <a:chExt cx="0" cy="0"/>
        </a:xfrm>
      </p:grpSpPr>
      <p:sp>
        <p:nvSpPr>
          <p:cNvPr id="31" name="Shape 31"/>
          <p:cNvSpPr/>
          <p:nvPr/>
        </p:nvSpPr>
        <p:spPr>
          <a:xfrm>
            <a:off x="75" y="4636400"/>
            <a:ext cx="9144000" cy="507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176223" y="4848071"/>
            <a:ext cx="532885" cy="173631"/>
            <a:chOff x="0" y="0"/>
            <a:chExt cx="2077525" cy="676925"/>
          </a:xfrm>
        </p:grpSpPr>
        <p:sp>
          <p:nvSpPr>
            <p:cNvPr id="33" name="Shape 33"/>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4" name="Shape 34"/>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 name="Shape 35"/>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 name="Shape 36"/>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 name="Shape 37"/>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 name="Shape 38"/>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0" name="Shape 4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 name="Shape 43"/>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4" name="Shape 4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7" name="Shape 47"/>
          <p:cNvSpPr txBox="1">
            <a:spLocks noGrp="1"/>
          </p:cNvSpPr>
          <p:nvPr>
            <p:ph type="body" idx="1"/>
          </p:nvPr>
        </p:nvSpPr>
        <p:spPr>
          <a:xfrm>
            <a:off x="180900"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8" name="Shape 48"/>
          <p:cNvSpPr txBox="1">
            <a:spLocks noGrp="1"/>
          </p:cNvSpPr>
          <p:nvPr>
            <p:ph type="body" idx="2"/>
          </p:nvPr>
        </p:nvSpPr>
        <p:spPr>
          <a:xfrm>
            <a:off x="4840395"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2" name="Shape 5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80900" y="447950"/>
            <a:ext cx="5867400" cy="755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5" name="Shape 55"/>
          <p:cNvSpPr txBox="1">
            <a:spLocks noGrp="1"/>
          </p:cNvSpPr>
          <p:nvPr>
            <p:ph type="body" idx="1"/>
          </p:nvPr>
        </p:nvSpPr>
        <p:spPr>
          <a:xfrm>
            <a:off x="180900" y="128195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6" name="Shape 56"/>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80900" y="456800"/>
            <a:ext cx="8782200" cy="4090800"/>
          </a:xfrm>
          <a:prstGeom prst="rect">
            <a:avLst/>
          </a:prstGeom>
        </p:spPr>
        <p:txBody>
          <a:bodyPr spcFirstLastPara="1" wrap="square" lIns="91425" tIns="91425" rIns="91425" bIns="91425" anchor="ctr" anchorCtr="0"/>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9" name="Shape 5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Shape 6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txBox="1">
            <a:spLocks noGrp="1"/>
          </p:cNvSpPr>
          <p:nvPr>
            <p:ph type="title"/>
          </p:nvPr>
        </p:nvSpPr>
        <p:spPr>
          <a:xfrm>
            <a:off x="178563" y="446900"/>
            <a:ext cx="4045200" cy="953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63" name="Shape 63"/>
          <p:cNvSpPr txBox="1">
            <a:spLocks noGrp="1"/>
          </p:cNvSpPr>
          <p:nvPr>
            <p:ph type="subTitle" idx="1"/>
          </p:nvPr>
        </p:nvSpPr>
        <p:spPr>
          <a:xfrm>
            <a:off x="176225" y="1454750"/>
            <a:ext cx="4045200" cy="1235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Shape 6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p:nvPr/>
        </p:nvSpPr>
        <p:spPr>
          <a:xfrm>
            <a:off x="3534336" y="2402400"/>
            <a:ext cx="3930000" cy="2741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a:spLocks noGrp="1"/>
          </p:cNvSpPr>
          <p:nvPr>
            <p:ph type="body" idx="1"/>
          </p:nvPr>
        </p:nvSpPr>
        <p:spPr>
          <a:xfrm>
            <a:off x="3885361" y="2773950"/>
            <a:ext cx="3211500" cy="21885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69" name="Shape 6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176223" y="4848071"/>
            <a:ext cx="532885" cy="173631"/>
            <a:chOff x="0" y="0"/>
            <a:chExt cx="2077525" cy="676925"/>
          </a:xfrm>
        </p:grpSpPr>
        <p:sp>
          <p:nvSpPr>
            <p:cNvPr id="7" name="Shape 7"/>
            <p:cNvSpPr/>
            <p:nvPr/>
          </p:nvSpPr>
          <p:spPr>
            <a:xfrm>
              <a:off x="0" y="0"/>
              <a:ext cx="511375" cy="524800"/>
            </a:xfrm>
            <a:custGeom>
              <a:avLst/>
              <a:gdLst/>
              <a:ahLst/>
              <a:cxnLst/>
              <a:rect l="0" t="0" r="0" b="0"/>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 name="Shape 8"/>
            <p:cNvSpPr/>
            <p:nvPr/>
          </p:nvSpPr>
          <p:spPr>
            <a:xfrm>
              <a:off x="54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 name="Shape 9"/>
            <p:cNvSpPr/>
            <p:nvPr/>
          </p:nvSpPr>
          <p:spPr>
            <a:xfrm>
              <a:off x="910400" y="187300"/>
              <a:ext cx="339200" cy="337950"/>
            </a:xfrm>
            <a:custGeom>
              <a:avLst/>
              <a:gdLst/>
              <a:ahLst/>
              <a:cxnLst/>
              <a:rect l="0" t="0" r="0" b="0"/>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 name="Shape 10"/>
            <p:cNvSpPr/>
            <p:nvPr/>
          </p:nvSpPr>
          <p:spPr>
            <a:xfrm>
              <a:off x="1280400" y="187325"/>
              <a:ext cx="323850" cy="489600"/>
            </a:xfrm>
            <a:custGeom>
              <a:avLst/>
              <a:gdLst/>
              <a:ahLst/>
              <a:cxnLst/>
              <a:rect l="0" t="0" r="0" b="0"/>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 name="Shape 11"/>
            <p:cNvSpPr/>
            <p:nvPr/>
          </p:nvSpPr>
          <p:spPr>
            <a:xfrm>
              <a:off x="1655750" y="20000"/>
              <a:ext cx="74250" cy="495000"/>
            </a:xfrm>
            <a:custGeom>
              <a:avLst/>
              <a:gdLst/>
              <a:ahLst/>
              <a:cxnLst/>
              <a:rect l="0" t="0" r="0" b="0"/>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 name="Shape 12"/>
            <p:cNvSpPr/>
            <p:nvPr/>
          </p:nvSpPr>
          <p:spPr>
            <a:xfrm>
              <a:off x="1765825" y="187275"/>
              <a:ext cx="311700" cy="337950"/>
            </a:xfrm>
            <a:custGeom>
              <a:avLst/>
              <a:gdLst/>
              <a:ahLst/>
              <a:cxnLst/>
              <a:rect l="0" t="0" r="0" b="0"/>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13" name="Shape 13"/>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600"/>
              <a:buFont typeface="Roboto"/>
              <a:buNone/>
              <a:defRPr sz="2600">
                <a:solidFill>
                  <a:schemeClr val="dk1"/>
                </a:solidFill>
                <a:latin typeface="Roboto"/>
                <a:ea typeface="Roboto"/>
                <a:cs typeface="Roboto"/>
                <a:sym typeface="Roboto"/>
              </a:defRPr>
            </a:lvl1pPr>
            <a:lvl2pPr lvl="1"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a:endParaRPr/>
          </a:p>
        </p:txBody>
      </p:sp>
      <p:sp>
        <p:nvSpPr>
          <p:cNvPr id="14" name="Shape 14"/>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15" name="Shape 15"/>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Roboto"/>
                <a:ea typeface="Roboto"/>
                <a:cs typeface="Roboto"/>
                <a:sym typeface="Roboto"/>
              </a:defRPr>
            </a:lvl1pPr>
            <a:lvl2pPr lvl="1" algn="r" rtl="0">
              <a:buNone/>
              <a:defRPr sz="900">
                <a:solidFill>
                  <a:schemeClr val="dk2"/>
                </a:solidFill>
                <a:latin typeface="Roboto"/>
                <a:ea typeface="Roboto"/>
                <a:cs typeface="Roboto"/>
                <a:sym typeface="Roboto"/>
              </a:defRPr>
            </a:lvl2pPr>
            <a:lvl3pPr lvl="2" algn="r" rtl="0">
              <a:buNone/>
              <a:defRPr sz="900">
                <a:solidFill>
                  <a:schemeClr val="dk2"/>
                </a:solidFill>
                <a:latin typeface="Roboto"/>
                <a:ea typeface="Roboto"/>
                <a:cs typeface="Roboto"/>
                <a:sym typeface="Roboto"/>
              </a:defRPr>
            </a:lvl3pPr>
            <a:lvl4pPr lvl="3" algn="r" rtl="0">
              <a:buNone/>
              <a:defRPr sz="900">
                <a:solidFill>
                  <a:schemeClr val="dk2"/>
                </a:solidFill>
                <a:latin typeface="Roboto"/>
                <a:ea typeface="Roboto"/>
                <a:cs typeface="Roboto"/>
                <a:sym typeface="Roboto"/>
              </a:defRPr>
            </a:lvl4pPr>
            <a:lvl5pPr lvl="4" algn="r" rtl="0">
              <a:buNone/>
              <a:defRPr sz="900">
                <a:solidFill>
                  <a:schemeClr val="dk2"/>
                </a:solidFill>
                <a:latin typeface="Roboto"/>
                <a:ea typeface="Roboto"/>
                <a:cs typeface="Roboto"/>
                <a:sym typeface="Roboto"/>
              </a:defRPr>
            </a:lvl5pPr>
            <a:lvl6pPr lvl="5" algn="r" rtl="0">
              <a:buNone/>
              <a:defRPr sz="900">
                <a:solidFill>
                  <a:schemeClr val="dk2"/>
                </a:solidFill>
                <a:latin typeface="Roboto"/>
                <a:ea typeface="Roboto"/>
                <a:cs typeface="Roboto"/>
                <a:sym typeface="Roboto"/>
              </a:defRPr>
            </a:lvl6pPr>
            <a:lvl7pPr lvl="6" algn="r" rtl="0">
              <a:buNone/>
              <a:defRPr sz="900">
                <a:solidFill>
                  <a:schemeClr val="dk2"/>
                </a:solidFill>
                <a:latin typeface="Roboto"/>
                <a:ea typeface="Roboto"/>
                <a:cs typeface="Roboto"/>
                <a:sym typeface="Roboto"/>
              </a:defRPr>
            </a:lvl7pPr>
            <a:lvl8pPr lvl="7" algn="r" rtl="0">
              <a:buNone/>
              <a:defRPr sz="900">
                <a:solidFill>
                  <a:schemeClr val="dk2"/>
                </a:solidFill>
                <a:latin typeface="Roboto"/>
                <a:ea typeface="Roboto"/>
                <a:cs typeface="Roboto"/>
                <a:sym typeface="Roboto"/>
              </a:defRPr>
            </a:lvl8pPr>
            <a:lvl9pPr lvl="8" algn="r" rtl="0">
              <a:buNone/>
              <a:defRPr sz="9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15.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image" Target="../media/image42.gif"/><Relationship Id="rId7" Type="http://schemas.openxmlformats.org/officeDocument/2006/relationships/image" Target="../media/image46.gi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gif"/><Relationship Id="rId5" Type="http://schemas.openxmlformats.org/officeDocument/2006/relationships/image" Target="../media/image44.gif"/><Relationship Id="rId10" Type="http://schemas.openxmlformats.org/officeDocument/2006/relationships/image" Target="../media/image34.jpg"/><Relationship Id="rId4" Type="http://schemas.openxmlformats.org/officeDocument/2006/relationships/image" Target="../media/image43.gif"/><Relationship Id="rId9" Type="http://schemas.openxmlformats.org/officeDocument/2006/relationships/image" Target="../media/image48.gif"/></Relationships>
</file>

<file path=ppt/slides/_rels/slide1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image" Target="../media/image50.gif"/></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IXWJqtm3U04"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2.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311700" y="1581700"/>
            <a:ext cx="8520600" cy="12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Generalized End-to-End Loss For</a:t>
            </a:r>
            <a:endParaRPr/>
          </a:p>
          <a:p>
            <a:pPr marL="0" lvl="0" indent="0" algn="ctr">
              <a:spcBef>
                <a:spcPts val="0"/>
              </a:spcBef>
              <a:spcAft>
                <a:spcPts val="0"/>
              </a:spcAft>
              <a:buNone/>
            </a:pPr>
            <a:r>
              <a:rPr lang="en"/>
              <a:t>Speaker Verification</a:t>
            </a:r>
            <a:endParaRPr/>
          </a:p>
        </p:txBody>
      </p:sp>
      <p:sp>
        <p:nvSpPr>
          <p:cNvPr id="81" name="Shape 81"/>
          <p:cNvSpPr txBox="1">
            <a:spLocks noGrp="1"/>
          </p:cNvSpPr>
          <p:nvPr>
            <p:ph type="subTitle" idx="1"/>
          </p:nvPr>
        </p:nvSpPr>
        <p:spPr>
          <a:xfrm>
            <a:off x="479550" y="3091550"/>
            <a:ext cx="8184900" cy="13875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800"/>
              <a:t>Authors: </a:t>
            </a:r>
            <a:r>
              <a:rPr lang="en" sz="1800" i="1"/>
              <a:t>Li Wan, Quan Wang, Alan Papir, Ignacio Lopez Moreno</a:t>
            </a:r>
            <a:endParaRPr sz="1800" i="1"/>
          </a:p>
          <a:p>
            <a:pPr marL="0" lvl="0" indent="0">
              <a:lnSpc>
                <a:spcPct val="150000"/>
              </a:lnSpc>
              <a:spcBef>
                <a:spcPts val="0"/>
              </a:spcBef>
              <a:spcAft>
                <a:spcPts val="0"/>
              </a:spcAft>
              <a:buNone/>
            </a:pPr>
            <a:r>
              <a:rPr lang="en" sz="1800"/>
              <a:t>Presented by: </a:t>
            </a:r>
            <a:r>
              <a:rPr lang="en" sz="1800" i="1"/>
              <a:t>Quan Wang</a:t>
            </a:r>
            <a:endParaRPr sz="1800">
              <a:latin typeface="Source Code Pro"/>
              <a:ea typeface="Source Code Pro"/>
              <a:cs typeface="Source Code Pro"/>
              <a:sym typeface="Source Code Pro"/>
            </a:endParaRPr>
          </a:p>
          <a:p>
            <a:pPr marL="0" lvl="0" indent="0">
              <a:lnSpc>
                <a:spcPct val="150000"/>
              </a:lnSpc>
              <a:spcBef>
                <a:spcPts val="0"/>
              </a:spcBef>
              <a:spcAft>
                <a:spcPts val="0"/>
              </a:spcAft>
              <a:buNone/>
            </a:pPr>
            <a:r>
              <a:rPr lang="en" sz="1800"/>
              <a:t>2018-04-18</a:t>
            </a:r>
            <a:endParaRPr sz="1800"/>
          </a:p>
        </p:txBody>
      </p:sp>
    </p:spTree>
  </p:cSld>
  <p:clrMapOvr>
    <a:masterClrMapping/>
  </p:clrMapOvr>
  <mc:AlternateContent xmlns:mc="http://schemas.openxmlformats.org/markup-compatibility/2006" xmlns:p14="http://schemas.microsoft.com/office/powerpoint/2010/main">
    <mc:Choice Requires="p14">
      <p:transition spd="slow" p14:dur="2000" advTm="3768"/>
    </mc:Choice>
    <mc:Fallback xmlns="">
      <p:transition spd="slow" advTm="37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p:nvPr/>
        </p:nvSpPr>
        <p:spPr>
          <a:xfrm>
            <a:off x="171450" y="1680200"/>
            <a:ext cx="4054800" cy="3120300"/>
          </a:xfrm>
          <a:prstGeom prst="roundRect">
            <a:avLst>
              <a:gd name="adj" fmla="val 16667"/>
            </a:avLst>
          </a:prstGeom>
          <a:solidFill>
            <a:srgbClr val="00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Loss function - Tuple end-to-end loss</a:t>
            </a:r>
            <a:endParaRPr/>
          </a:p>
        </p:txBody>
      </p:sp>
      <p:sp>
        <p:nvSpPr>
          <p:cNvPr id="249" name="Shape 249"/>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Remember the verification runtime behavior</a:t>
            </a:r>
            <a:endParaRPr/>
          </a:p>
        </p:txBody>
      </p:sp>
      <p:pic>
        <p:nvPicPr>
          <p:cNvPr id="250" name="Shape 250"/>
          <p:cNvPicPr preferRelativeResize="0"/>
          <p:nvPr/>
        </p:nvPicPr>
        <p:blipFill>
          <a:blip r:embed="rId3">
            <a:alphaModFix/>
          </a:blip>
          <a:stretch>
            <a:fillRect/>
          </a:stretch>
        </p:blipFill>
        <p:spPr>
          <a:xfrm>
            <a:off x="7257950" y="1933750"/>
            <a:ext cx="1476410" cy="2624749"/>
          </a:xfrm>
          <a:prstGeom prst="rect">
            <a:avLst/>
          </a:prstGeom>
          <a:noFill/>
          <a:ln>
            <a:noFill/>
          </a:ln>
          <a:effectLst>
            <a:outerShdw blurRad="228600" dist="76200" dir="1860000" algn="bl" rotWithShape="0">
              <a:srgbClr val="000000">
                <a:alpha val="64999"/>
              </a:srgbClr>
            </a:outerShdw>
          </a:effectLst>
        </p:spPr>
      </p:pic>
      <p:sp>
        <p:nvSpPr>
          <p:cNvPr id="251" name="Shape 251"/>
          <p:cNvSpPr/>
          <p:nvPr/>
        </p:nvSpPr>
        <p:spPr>
          <a:xfrm>
            <a:off x="2950088" y="3020675"/>
            <a:ext cx="1165800" cy="379800"/>
          </a:xfrm>
          <a:prstGeom prst="rect">
            <a:avLst/>
          </a:prstGeom>
          <a:solidFill>
            <a:srgbClr val="93C47D"/>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a:t>Average</a:t>
            </a:r>
            <a:endParaRPr/>
          </a:p>
        </p:txBody>
      </p:sp>
      <p:sp>
        <p:nvSpPr>
          <p:cNvPr id="252" name="Shape 252"/>
          <p:cNvSpPr/>
          <p:nvPr/>
        </p:nvSpPr>
        <p:spPr>
          <a:xfrm>
            <a:off x="5104025" y="2846225"/>
            <a:ext cx="1165800" cy="728700"/>
          </a:xfrm>
          <a:prstGeom prst="rect">
            <a:avLst/>
          </a:prstGeom>
          <a:solidFill>
            <a:srgbClr val="93C47D"/>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a:t>Cosine Similarity</a:t>
            </a:r>
            <a:endParaRPr/>
          </a:p>
        </p:txBody>
      </p:sp>
      <p:sp>
        <p:nvSpPr>
          <p:cNvPr id="253" name="Shape 253"/>
          <p:cNvSpPr/>
          <p:nvPr/>
        </p:nvSpPr>
        <p:spPr>
          <a:xfrm>
            <a:off x="2065975" y="3056225"/>
            <a:ext cx="685800" cy="3087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rot="2698937">
            <a:off x="2065925" y="2491590"/>
            <a:ext cx="685823" cy="308864"/>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rot="-2701063">
            <a:off x="2065963" y="3620850"/>
            <a:ext cx="685823" cy="308864"/>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4276325" y="3056225"/>
            <a:ext cx="685800" cy="3087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rot="10800000">
            <a:off x="6420988" y="3091775"/>
            <a:ext cx="685800" cy="3087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rot="5400000">
            <a:off x="5344025" y="3877300"/>
            <a:ext cx="685800" cy="3087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txBox="1"/>
          <p:nvPr/>
        </p:nvSpPr>
        <p:spPr>
          <a:xfrm>
            <a:off x="2132000" y="1824813"/>
            <a:ext cx="1511100" cy="793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999999"/>
                </a:solidFill>
              </a:rPr>
              <a:t>Collect enrollment utterances</a:t>
            </a:r>
            <a:endParaRPr>
              <a:solidFill>
                <a:srgbClr val="999999"/>
              </a:solidFill>
            </a:endParaRPr>
          </a:p>
        </p:txBody>
      </p:sp>
      <p:sp>
        <p:nvSpPr>
          <p:cNvPr id="260" name="Shape 260"/>
          <p:cNvSpPr txBox="1"/>
          <p:nvPr/>
        </p:nvSpPr>
        <p:spPr>
          <a:xfrm>
            <a:off x="5746850" y="1957413"/>
            <a:ext cx="1511100" cy="7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Receive verification utterance</a:t>
            </a:r>
            <a:endParaRPr>
              <a:solidFill>
                <a:srgbClr val="999999"/>
              </a:solidFill>
            </a:endParaRPr>
          </a:p>
        </p:txBody>
      </p:sp>
      <p:sp>
        <p:nvSpPr>
          <p:cNvPr id="261" name="Shape 261"/>
          <p:cNvSpPr txBox="1"/>
          <p:nvPr/>
        </p:nvSpPr>
        <p:spPr>
          <a:xfrm>
            <a:off x="4931375" y="4295813"/>
            <a:ext cx="1511100" cy="7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9999"/>
                </a:solidFill>
              </a:rPr>
              <a:t>Make verification decision</a:t>
            </a:r>
            <a:endParaRPr>
              <a:solidFill>
                <a:srgbClr val="999999"/>
              </a:solidFill>
            </a:endParaRPr>
          </a:p>
        </p:txBody>
      </p:sp>
      <p:sp>
        <p:nvSpPr>
          <p:cNvPr id="262" name="Shape 262"/>
          <p:cNvSpPr txBox="1"/>
          <p:nvPr/>
        </p:nvSpPr>
        <p:spPr>
          <a:xfrm>
            <a:off x="2065025" y="4175450"/>
            <a:ext cx="2048700" cy="728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000" b="1">
                <a:solidFill>
                  <a:srgbClr val="A4C2F4"/>
                </a:solidFill>
              </a:rPr>
              <a:t>OFFLINE</a:t>
            </a:r>
            <a:endParaRPr sz="3000" b="1">
              <a:solidFill>
                <a:srgbClr val="A4C2F4"/>
              </a:solidFill>
            </a:endParaRPr>
          </a:p>
        </p:txBody>
      </p:sp>
      <p:pic>
        <p:nvPicPr>
          <p:cNvPr id="263" name="Shape 263"/>
          <p:cNvPicPr preferRelativeResize="0"/>
          <p:nvPr/>
        </p:nvPicPr>
        <p:blipFill>
          <a:blip r:embed="rId4">
            <a:alphaModFix/>
          </a:blip>
          <a:stretch>
            <a:fillRect/>
          </a:stretch>
        </p:blipFill>
        <p:spPr>
          <a:xfrm>
            <a:off x="351310" y="1850294"/>
            <a:ext cx="1610669" cy="2720573"/>
          </a:xfrm>
          <a:prstGeom prst="rect">
            <a:avLst/>
          </a:prstGeom>
          <a:noFill/>
          <a:ln>
            <a:noFill/>
          </a:ln>
          <a:effectLst>
            <a:outerShdw blurRad="85725" dist="57150" dir="2700000" algn="bl" rotWithShape="0">
              <a:srgbClr val="000000">
                <a:alpha val="5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Loss function - Tuple end-to-end loss</a:t>
            </a:r>
            <a:endParaRPr/>
          </a:p>
        </p:txBody>
      </p:sp>
      <p:pic>
        <p:nvPicPr>
          <p:cNvPr id="269" name="Shape 269"/>
          <p:cNvPicPr preferRelativeResize="0"/>
          <p:nvPr/>
        </p:nvPicPr>
        <p:blipFill rotWithShape="1">
          <a:blip r:embed="rId3">
            <a:alphaModFix/>
          </a:blip>
          <a:srcRect t="90657"/>
          <a:stretch/>
        </p:blipFill>
        <p:spPr>
          <a:xfrm>
            <a:off x="4134636" y="3864215"/>
            <a:ext cx="606300" cy="393599"/>
          </a:xfrm>
          <a:prstGeom prst="rect">
            <a:avLst/>
          </a:prstGeom>
          <a:noFill/>
          <a:ln>
            <a:noFill/>
          </a:ln>
        </p:spPr>
      </p:pic>
      <p:pic>
        <p:nvPicPr>
          <p:cNvPr id="270" name="Shape 270"/>
          <p:cNvPicPr preferRelativeResize="0"/>
          <p:nvPr/>
        </p:nvPicPr>
        <p:blipFill rotWithShape="1">
          <a:blip r:embed="rId3">
            <a:alphaModFix/>
          </a:blip>
          <a:srcRect t="64129" b="26065"/>
          <a:stretch/>
        </p:blipFill>
        <p:spPr>
          <a:xfrm>
            <a:off x="4048497" y="2060714"/>
            <a:ext cx="606300" cy="413100"/>
          </a:xfrm>
          <a:prstGeom prst="rect">
            <a:avLst/>
          </a:prstGeom>
          <a:noFill/>
          <a:ln>
            <a:noFill/>
          </a:ln>
        </p:spPr>
      </p:pic>
      <p:pic>
        <p:nvPicPr>
          <p:cNvPr id="271" name="Shape 271"/>
          <p:cNvPicPr preferRelativeResize="0"/>
          <p:nvPr/>
        </p:nvPicPr>
        <p:blipFill rotWithShape="1">
          <a:blip r:embed="rId3">
            <a:alphaModFix/>
          </a:blip>
          <a:srcRect t="50666" b="39528"/>
          <a:stretch/>
        </p:blipFill>
        <p:spPr>
          <a:xfrm>
            <a:off x="4055123" y="1407350"/>
            <a:ext cx="606300" cy="413100"/>
          </a:xfrm>
          <a:prstGeom prst="rect">
            <a:avLst/>
          </a:prstGeom>
          <a:noFill/>
          <a:ln>
            <a:noFill/>
          </a:ln>
        </p:spPr>
      </p:pic>
      <p:pic>
        <p:nvPicPr>
          <p:cNvPr id="272" name="Shape 272"/>
          <p:cNvPicPr preferRelativeResize="0"/>
          <p:nvPr/>
        </p:nvPicPr>
        <p:blipFill rotWithShape="1">
          <a:blip r:embed="rId3">
            <a:alphaModFix/>
          </a:blip>
          <a:srcRect t="41458" b="51783"/>
          <a:stretch/>
        </p:blipFill>
        <p:spPr>
          <a:xfrm>
            <a:off x="2488053" y="3858728"/>
            <a:ext cx="606300" cy="284701"/>
          </a:xfrm>
          <a:prstGeom prst="rect">
            <a:avLst/>
          </a:prstGeom>
          <a:noFill/>
          <a:ln>
            <a:noFill/>
          </a:ln>
        </p:spPr>
      </p:pic>
      <p:pic>
        <p:nvPicPr>
          <p:cNvPr id="273" name="Shape 273"/>
          <p:cNvPicPr preferRelativeResize="0"/>
          <p:nvPr/>
        </p:nvPicPr>
        <p:blipFill rotWithShape="1">
          <a:blip r:embed="rId3">
            <a:alphaModFix/>
          </a:blip>
          <a:srcRect t="12427" b="76543"/>
          <a:stretch/>
        </p:blipFill>
        <p:spPr>
          <a:xfrm>
            <a:off x="2468175" y="2025928"/>
            <a:ext cx="606300" cy="464701"/>
          </a:xfrm>
          <a:prstGeom prst="rect">
            <a:avLst/>
          </a:prstGeom>
          <a:noFill/>
          <a:ln>
            <a:noFill/>
          </a:ln>
        </p:spPr>
      </p:pic>
      <p:pic>
        <p:nvPicPr>
          <p:cNvPr id="274" name="Shape 274"/>
          <p:cNvPicPr preferRelativeResize="0"/>
          <p:nvPr/>
        </p:nvPicPr>
        <p:blipFill rotWithShape="1">
          <a:blip r:embed="rId3">
            <a:alphaModFix/>
          </a:blip>
          <a:srcRect b="88970"/>
          <a:stretch/>
        </p:blipFill>
        <p:spPr>
          <a:xfrm>
            <a:off x="2470542" y="1283398"/>
            <a:ext cx="606300" cy="464701"/>
          </a:xfrm>
          <a:prstGeom prst="rect">
            <a:avLst/>
          </a:prstGeom>
          <a:noFill/>
          <a:ln>
            <a:noFill/>
          </a:ln>
        </p:spPr>
      </p:pic>
      <p:sp>
        <p:nvSpPr>
          <p:cNvPr id="275" name="Shape 275"/>
          <p:cNvSpPr/>
          <p:nvPr/>
        </p:nvSpPr>
        <p:spPr>
          <a:xfrm rot="5400000">
            <a:off x="4344002" y="2319000"/>
            <a:ext cx="1214400" cy="225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Average</a:t>
            </a:r>
            <a:endParaRPr sz="1200">
              <a:latin typeface="Calibri"/>
              <a:ea typeface="Calibri"/>
              <a:cs typeface="Calibri"/>
              <a:sym typeface="Calibri"/>
            </a:endParaRPr>
          </a:p>
        </p:txBody>
      </p:sp>
      <p:cxnSp>
        <p:nvCxnSpPr>
          <p:cNvPr id="276" name="Shape 276"/>
          <p:cNvCxnSpPr>
            <a:stCxn id="277" idx="3"/>
            <a:endCxn id="275" idx="2"/>
          </p:cNvCxnSpPr>
          <p:nvPr/>
        </p:nvCxnSpPr>
        <p:spPr>
          <a:xfrm>
            <a:off x="4079950" y="1676244"/>
            <a:ext cx="758700" cy="755400"/>
          </a:xfrm>
          <a:prstGeom prst="straightConnector1">
            <a:avLst/>
          </a:prstGeom>
          <a:noFill/>
          <a:ln w="9525" cap="flat" cmpd="sng">
            <a:solidFill>
              <a:srgbClr val="666666"/>
            </a:solidFill>
            <a:prstDash val="solid"/>
            <a:round/>
            <a:headEnd type="none" w="med" len="med"/>
            <a:tailEnd type="triangle" w="med" len="med"/>
          </a:ln>
        </p:spPr>
      </p:cxnSp>
      <p:cxnSp>
        <p:nvCxnSpPr>
          <p:cNvPr id="278" name="Shape 278"/>
          <p:cNvCxnSpPr>
            <a:stCxn id="279" idx="3"/>
            <a:endCxn id="275" idx="2"/>
          </p:cNvCxnSpPr>
          <p:nvPr/>
        </p:nvCxnSpPr>
        <p:spPr>
          <a:xfrm rot="10800000" flipH="1">
            <a:off x="4079950" y="2431631"/>
            <a:ext cx="758700" cy="3300"/>
          </a:xfrm>
          <a:prstGeom prst="straightConnector1">
            <a:avLst/>
          </a:prstGeom>
          <a:noFill/>
          <a:ln w="9525" cap="flat" cmpd="sng">
            <a:solidFill>
              <a:srgbClr val="666666"/>
            </a:solidFill>
            <a:prstDash val="solid"/>
            <a:round/>
            <a:headEnd type="none" w="med" len="med"/>
            <a:tailEnd type="triangle" w="med" len="med"/>
          </a:ln>
        </p:spPr>
      </p:cxnSp>
      <p:cxnSp>
        <p:nvCxnSpPr>
          <p:cNvPr id="280" name="Shape 280"/>
          <p:cNvCxnSpPr>
            <a:stCxn id="281" idx="3"/>
            <a:endCxn id="275" idx="2"/>
          </p:cNvCxnSpPr>
          <p:nvPr/>
        </p:nvCxnSpPr>
        <p:spPr>
          <a:xfrm rot="10800000" flipH="1">
            <a:off x="4079950" y="2431357"/>
            <a:ext cx="758700" cy="772200"/>
          </a:xfrm>
          <a:prstGeom prst="straightConnector1">
            <a:avLst/>
          </a:prstGeom>
          <a:noFill/>
          <a:ln w="9525" cap="flat" cmpd="sng">
            <a:solidFill>
              <a:srgbClr val="666666"/>
            </a:solidFill>
            <a:prstDash val="solid"/>
            <a:round/>
            <a:headEnd type="none" w="med" len="med"/>
            <a:tailEnd type="triangle" w="med" len="med"/>
          </a:ln>
        </p:spPr>
      </p:cxnSp>
      <p:sp>
        <p:nvSpPr>
          <p:cNvPr id="282" name="Shape 282"/>
          <p:cNvSpPr/>
          <p:nvPr/>
        </p:nvSpPr>
        <p:spPr>
          <a:xfrm rot="5400000">
            <a:off x="5039676" y="2838935"/>
            <a:ext cx="1214400" cy="225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Cosine Similarity</a:t>
            </a:r>
            <a:endParaRPr sz="1200">
              <a:latin typeface="Calibri"/>
              <a:ea typeface="Calibri"/>
              <a:cs typeface="Calibri"/>
              <a:sym typeface="Calibri"/>
            </a:endParaRPr>
          </a:p>
        </p:txBody>
      </p:sp>
      <p:cxnSp>
        <p:nvCxnSpPr>
          <p:cNvPr id="283" name="Shape 283"/>
          <p:cNvCxnSpPr>
            <a:stCxn id="275" idx="0"/>
            <a:endCxn id="282" idx="2"/>
          </p:cNvCxnSpPr>
          <p:nvPr/>
        </p:nvCxnSpPr>
        <p:spPr>
          <a:xfrm>
            <a:off x="5063702" y="2431500"/>
            <a:ext cx="470700" cy="519900"/>
          </a:xfrm>
          <a:prstGeom prst="straightConnector1">
            <a:avLst/>
          </a:prstGeom>
          <a:noFill/>
          <a:ln w="9525" cap="flat" cmpd="sng">
            <a:solidFill>
              <a:srgbClr val="666666"/>
            </a:solidFill>
            <a:prstDash val="solid"/>
            <a:round/>
            <a:headEnd type="none" w="med" len="med"/>
            <a:tailEnd type="triangle" w="med" len="med"/>
          </a:ln>
        </p:spPr>
      </p:cxnSp>
      <p:cxnSp>
        <p:nvCxnSpPr>
          <p:cNvPr id="284" name="Shape 284"/>
          <p:cNvCxnSpPr>
            <a:stCxn id="285" idx="3"/>
            <a:endCxn id="277" idx="1"/>
          </p:cNvCxnSpPr>
          <p:nvPr/>
        </p:nvCxnSpPr>
        <p:spPr>
          <a:xfrm rot="10800000" flipH="1">
            <a:off x="2520213" y="1676150"/>
            <a:ext cx="522000" cy="4200"/>
          </a:xfrm>
          <a:prstGeom prst="straightConnector1">
            <a:avLst/>
          </a:prstGeom>
          <a:noFill/>
          <a:ln w="9525" cap="flat" cmpd="sng">
            <a:solidFill>
              <a:srgbClr val="666666"/>
            </a:solidFill>
            <a:prstDash val="solid"/>
            <a:round/>
            <a:headEnd type="none" w="med" len="med"/>
            <a:tailEnd type="triangle" w="med" len="med"/>
          </a:ln>
        </p:spPr>
      </p:cxnSp>
      <p:cxnSp>
        <p:nvCxnSpPr>
          <p:cNvPr id="286" name="Shape 286"/>
          <p:cNvCxnSpPr>
            <a:stCxn id="287" idx="3"/>
            <a:endCxn id="279" idx="1"/>
          </p:cNvCxnSpPr>
          <p:nvPr/>
        </p:nvCxnSpPr>
        <p:spPr>
          <a:xfrm rot="10800000" flipH="1">
            <a:off x="2520213" y="2434850"/>
            <a:ext cx="522000" cy="7500"/>
          </a:xfrm>
          <a:prstGeom prst="straightConnector1">
            <a:avLst/>
          </a:prstGeom>
          <a:noFill/>
          <a:ln w="9525" cap="flat" cmpd="sng">
            <a:solidFill>
              <a:srgbClr val="666666"/>
            </a:solidFill>
            <a:prstDash val="solid"/>
            <a:round/>
            <a:headEnd type="none" w="med" len="med"/>
            <a:tailEnd type="triangle" w="med" len="med"/>
          </a:ln>
        </p:spPr>
      </p:cxnSp>
      <p:cxnSp>
        <p:nvCxnSpPr>
          <p:cNvPr id="288" name="Shape 288"/>
          <p:cNvCxnSpPr>
            <a:endCxn id="281" idx="1"/>
          </p:cNvCxnSpPr>
          <p:nvPr/>
        </p:nvCxnSpPr>
        <p:spPr>
          <a:xfrm rot="10800000" flipH="1">
            <a:off x="2520250" y="3203557"/>
            <a:ext cx="522000" cy="900"/>
          </a:xfrm>
          <a:prstGeom prst="straightConnector1">
            <a:avLst/>
          </a:prstGeom>
          <a:noFill/>
          <a:ln w="9525" cap="flat" cmpd="sng">
            <a:solidFill>
              <a:srgbClr val="666666"/>
            </a:solidFill>
            <a:prstDash val="solid"/>
            <a:round/>
            <a:headEnd type="none" w="med" len="med"/>
            <a:tailEnd type="triangle" w="med" len="med"/>
          </a:ln>
        </p:spPr>
      </p:cxnSp>
      <p:sp>
        <p:nvSpPr>
          <p:cNvPr id="277" name="Shape 277"/>
          <p:cNvSpPr/>
          <p:nvPr/>
        </p:nvSpPr>
        <p:spPr>
          <a:xfrm>
            <a:off x="3042250" y="1533894"/>
            <a:ext cx="1037700" cy="284700"/>
          </a:xfrm>
          <a:prstGeom prst="roundRect">
            <a:avLst>
              <a:gd name="adj" fmla="val 16667"/>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LSTM</a:t>
            </a:r>
            <a:endParaRPr>
              <a:latin typeface="Calibri"/>
              <a:ea typeface="Calibri"/>
              <a:cs typeface="Calibri"/>
              <a:sym typeface="Calibri"/>
            </a:endParaRPr>
          </a:p>
        </p:txBody>
      </p:sp>
      <p:sp>
        <p:nvSpPr>
          <p:cNvPr id="279" name="Shape 279"/>
          <p:cNvSpPr/>
          <p:nvPr/>
        </p:nvSpPr>
        <p:spPr>
          <a:xfrm>
            <a:off x="3042250" y="2292581"/>
            <a:ext cx="1037700" cy="284700"/>
          </a:xfrm>
          <a:prstGeom prst="roundRect">
            <a:avLst>
              <a:gd name="adj" fmla="val 16667"/>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latin typeface="Calibri"/>
                <a:ea typeface="Calibri"/>
                <a:cs typeface="Calibri"/>
                <a:sym typeface="Calibri"/>
              </a:rPr>
              <a:t>LSTM</a:t>
            </a:r>
            <a:endParaRPr>
              <a:latin typeface="Calibri"/>
              <a:ea typeface="Calibri"/>
              <a:cs typeface="Calibri"/>
              <a:sym typeface="Calibri"/>
            </a:endParaRPr>
          </a:p>
        </p:txBody>
      </p:sp>
      <p:sp>
        <p:nvSpPr>
          <p:cNvPr id="281" name="Shape 281"/>
          <p:cNvSpPr/>
          <p:nvPr/>
        </p:nvSpPr>
        <p:spPr>
          <a:xfrm>
            <a:off x="3042250" y="3061207"/>
            <a:ext cx="1037700" cy="284700"/>
          </a:xfrm>
          <a:prstGeom prst="roundRect">
            <a:avLst>
              <a:gd name="adj" fmla="val 16667"/>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latin typeface="Calibri"/>
                <a:ea typeface="Calibri"/>
                <a:cs typeface="Calibri"/>
                <a:sym typeface="Calibri"/>
              </a:rPr>
              <a:t>LSTM</a:t>
            </a:r>
            <a:endParaRPr>
              <a:latin typeface="Calibri"/>
              <a:ea typeface="Calibri"/>
              <a:cs typeface="Calibri"/>
              <a:sym typeface="Calibri"/>
            </a:endParaRPr>
          </a:p>
        </p:txBody>
      </p:sp>
      <p:cxnSp>
        <p:nvCxnSpPr>
          <p:cNvPr id="289" name="Shape 289"/>
          <p:cNvCxnSpPr/>
          <p:nvPr/>
        </p:nvCxnSpPr>
        <p:spPr>
          <a:xfrm>
            <a:off x="3034425" y="1436200"/>
            <a:ext cx="9000" cy="2982300"/>
          </a:xfrm>
          <a:prstGeom prst="straightConnector1">
            <a:avLst/>
          </a:prstGeom>
          <a:noFill/>
          <a:ln w="9525" cap="flat" cmpd="sng">
            <a:solidFill>
              <a:srgbClr val="666666"/>
            </a:solidFill>
            <a:prstDash val="solid"/>
            <a:round/>
            <a:headEnd type="none" w="med" len="med"/>
            <a:tailEnd type="none" w="med" len="med"/>
          </a:ln>
        </p:spPr>
      </p:cxnSp>
      <p:cxnSp>
        <p:nvCxnSpPr>
          <p:cNvPr id="290" name="Shape 290"/>
          <p:cNvCxnSpPr/>
          <p:nvPr/>
        </p:nvCxnSpPr>
        <p:spPr>
          <a:xfrm>
            <a:off x="4072050" y="1445150"/>
            <a:ext cx="11400" cy="2964600"/>
          </a:xfrm>
          <a:prstGeom prst="straightConnector1">
            <a:avLst/>
          </a:prstGeom>
          <a:noFill/>
          <a:ln w="9525" cap="flat" cmpd="sng">
            <a:solidFill>
              <a:srgbClr val="666666"/>
            </a:solidFill>
            <a:prstDash val="solid"/>
            <a:round/>
            <a:headEnd type="none" w="med" len="med"/>
            <a:tailEnd type="none" w="med" len="med"/>
          </a:ln>
        </p:spPr>
      </p:cxnSp>
      <p:cxnSp>
        <p:nvCxnSpPr>
          <p:cNvPr id="291" name="Shape 291"/>
          <p:cNvCxnSpPr/>
          <p:nvPr/>
        </p:nvCxnSpPr>
        <p:spPr>
          <a:xfrm>
            <a:off x="4685300" y="4168150"/>
            <a:ext cx="1761600" cy="2100"/>
          </a:xfrm>
          <a:prstGeom prst="straightConnector1">
            <a:avLst/>
          </a:prstGeom>
          <a:noFill/>
          <a:ln w="9525" cap="flat" cmpd="sng">
            <a:solidFill>
              <a:srgbClr val="666666"/>
            </a:solidFill>
            <a:prstDash val="solid"/>
            <a:round/>
            <a:headEnd type="triangle" w="med" len="med"/>
            <a:tailEnd type="triangle" w="med" len="med"/>
          </a:ln>
        </p:spPr>
      </p:cxnSp>
      <p:sp>
        <p:nvSpPr>
          <p:cNvPr id="292" name="Shape 292"/>
          <p:cNvSpPr txBox="1"/>
          <p:nvPr/>
        </p:nvSpPr>
        <p:spPr>
          <a:xfrm>
            <a:off x="4777400" y="3868650"/>
            <a:ext cx="16578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End-to-end Loss</a:t>
            </a:r>
            <a:endParaRPr>
              <a:latin typeface="Calibri"/>
              <a:ea typeface="Calibri"/>
              <a:cs typeface="Calibri"/>
              <a:sym typeface="Calibri"/>
            </a:endParaRPr>
          </a:p>
        </p:txBody>
      </p:sp>
      <p:pic>
        <p:nvPicPr>
          <p:cNvPr id="293" name="Shape 293" descr="score_distribution_2.png"/>
          <p:cNvPicPr preferRelativeResize="0"/>
          <p:nvPr/>
        </p:nvPicPr>
        <p:blipFill rotWithShape="1">
          <a:blip r:embed="rId4">
            <a:alphaModFix/>
          </a:blip>
          <a:srcRect l="56466" t="5961" r="8859" b="54054"/>
          <a:stretch/>
        </p:blipFill>
        <p:spPr>
          <a:xfrm>
            <a:off x="6242350" y="2099275"/>
            <a:ext cx="2255724" cy="1706049"/>
          </a:xfrm>
          <a:prstGeom prst="rect">
            <a:avLst/>
          </a:prstGeom>
          <a:noFill/>
          <a:ln>
            <a:noFill/>
          </a:ln>
        </p:spPr>
      </p:pic>
      <p:sp>
        <p:nvSpPr>
          <p:cNvPr id="294" name="Shape 294"/>
          <p:cNvSpPr txBox="1"/>
          <p:nvPr/>
        </p:nvSpPr>
        <p:spPr>
          <a:xfrm>
            <a:off x="6411450" y="1095025"/>
            <a:ext cx="865500" cy="6009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Diff spk </a:t>
            </a:r>
            <a:endParaRPr sz="1200">
              <a:latin typeface="Calibri"/>
              <a:ea typeface="Calibri"/>
              <a:cs typeface="Calibri"/>
              <a:sym typeface="Calibri"/>
            </a:endParaRPr>
          </a:p>
        </p:txBody>
      </p:sp>
      <p:sp>
        <p:nvSpPr>
          <p:cNvPr id="295" name="Shape 295"/>
          <p:cNvSpPr txBox="1"/>
          <p:nvPr/>
        </p:nvSpPr>
        <p:spPr>
          <a:xfrm>
            <a:off x="7418675" y="1095150"/>
            <a:ext cx="920700" cy="600900"/>
          </a:xfrm>
          <a:prstGeom prst="rect">
            <a:avLst/>
          </a:prstGeom>
          <a:noFill/>
          <a:ln w="9525" cap="flat" cmpd="sng">
            <a:solidFill>
              <a:srgbClr val="6D9EE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Same spk</a:t>
            </a:r>
            <a:endParaRPr sz="1200">
              <a:latin typeface="Calibri"/>
              <a:ea typeface="Calibri"/>
              <a:cs typeface="Calibri"/>
              <a:sym typeface="Calibri"/>
            </a:endParaRPr>
          </a:p>
        </p:txBody>
      </p:sp>
      <p:cxnSp>
        <p:nvCxnSpPr>
          <p:cNvPr id="296" name="Shape 296"/>
          <p:cNvCxnSpPr>
            <a:stCxn id="294" idx="2"/>
          </p:cNvCxnSpPr>
          <p:nvPr/>
        </p:nvCxnSpPr>
        <p:spPr>
          <a:xfrm flipH="1">
            <a:off x="6840300" y="1695925"/>
            <a:ext cx="3900" cy="1332000"/>
          </a:xfrm>
          <a:prstGeom prst="straightConnector1">
            <a:avLst/>
          </a:prstGeom>
          <a:noFill/>
          <a:ln w="9525" cap="flat" cmpd="sng">
            <a:solidFill>
              <a:srgbClr val="EA9999"/>
            </a:solidFill>
            <a:prstDash val="solid"/>
            <a:round/>
            <a:headEnd type="none" w="med" len="med"/>
            <a:tailEnd type="triangle" w="med" len="med"/>
          </a:ln>
        </p:spPr>
      </p:cxnSp>
      <p:cxnSp>
        <p:nvCxnSpPr>
          <p:cNvPr id="297" name="Shape 297"/>
          <p:cNvCxnSpPr>
            <a:stCxn id="298" idx="3"/>
            <a:endCxn id="299" idx="1"/>
          </p:cNvCxnSpPr>
          <p:nvPr/>
        </p:nvCxnSpPr>
        <p:spPr>
          <a:xfrm rot="10800000" flipH="1">
            <a:off x="2516917" y="4114550"/>
            <a:ext cx="525300" cy="4200"/>
          </a:xfrm>
          <a:prstGeom prst="straightConnector1">
            <a:avLst/>
          </a:prstGeom>
          <a:noFill/>
          <a:ln w="9525" cap="flat" cmpd="sng">
            <a:solidFill>
              <a:srgbClr val="666666"/>
            </a:solidFill>
            <a:prstDash val="solid"/>
            <a:round/>
            <a:headEnd type="none" w="med" len="med"/>
            <a:tailEnd type="triangle" w="med" len="med"/>
          </a:ln>
        </p:spPr>
      </p:cxnSp>
      <p:sp>
        <p:nvSpPr>
          <p:cNvPr id="299" name="Shape 299"/>
          <p:cNvSpPr/>
          <p:nvPr/>
        </p:nvSpPr>
        <p:spPr>
          <a:xfrm>
            <a:off x="3042250" y="3972294"/>
            <a:ext cx="1037700" cy="284700"/>
          </a:xfrm>
          <a:prstGeom prst="roundRect">
            <a:avLst>
              <a:gd name="adj" fmla="val 16667"/>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a:latin typeface="Calibri"/>
                <a:ea typeface="Calibri"/>
                <a:cs typeface="Calibri"/>
                <a:sym typeface="Calibri"/>
              </a:rPr>
              <a:t>LSTM</a:t>
            </a:r>
            <a:endParaRPr>
              <a:latin typeface="Calibri"/>
              <a:ea typeface="Calibri"/>
              <a:cs typeface="Calibri"/>
              <a:sym typeface="Calibri"/>
            </a:endParaRPr>
          </a:p>
        </p:txBody>
      </p:sp>
      <p:cxnSp>
        <p:nvCxnSpPr>
          <p:cNvPr id="300" name="Shape 300"/>
          <p:cNvCxnSpPr>
            <a:stCxn id="269" idx="0"/>
            <a:endCxn id="282" idx="2"/>
          </p:cNvCxnSpPr>
          <p:nvPr/>
        </p:nvCxnSpPr>
        <p:spPr>
          <a:xfrm rot="10800000" flipH="1">
            <a:off x="4437786" y="2951315"/>
            <a:ext cx="1096500" cy="912900"/>
          </a:xfrm>
          <a:prstGeom prst="straightConnector1">
            <a:avLst/>
          </a:prstGeom>
          <a:noFill/>
          <a:ln w="9525" cap="flat" cmpd="sng">
            <a:solidFill>
              <a:srgbClr val="666666"/>
            </a:solidFill>
            <a:prstDash val="solid"/>
            <a:round/>
            <a:headEnd type="none" w="med" len="med"/>
            <a:tailEnd type="triangle" w="med" len="med"/>
          </a:ln>
        </p:spPr>
      </p:cxnSp>
      <p:pic>
        <p:nvPicPr>
          <p:cNvPr id="301" name="Shape 301"/>
          <p:cNvPicPr preferRelativeResize="0"/>
          <p:nvPr/>
        </p:nvPicPr>
        <p:blipFill rotWithShape="1">
          <a:blip r:embed="rId5">
            <a:alphaModFix/>
          </a:blip>
          <a:srcRect t="9143" b="66164"/>
          <a:stretch/>
        </p:blipFill>
        <p:spPr>
          <a:xfrm>
            <a:off x="7539050" y="1435147"/>
            <a:ext cx="722100" cy="232500"/>
          </a:xfrm>
          <a:prstGeom prst="rect">
            <a:avLst/>
          </a:prstGeom>
          <a:noFill/>
          <a:ln>
            <a:noFill/>
          </a:ln>
        </p:spPr>
      </p:pic>
      <p:pic>
        <p:nvPicPr>
          <p:cNvPr id="302" name="Shape 302"/>
          <p:cNvPicPr preferRelativeResize="0"/>
          <p:nvPr/>
        </p:nvPicPr>
        <p:blipFill rotWithShape="1">
          <a:blip r:embed="rId5">
            <a:alphaModFix/>
          </a:blip>
          <a:srcRect t="67339" b="7968"/>
          <a:stretch/>
        </p:blipFill>
        <p:spPr>
          <a:xfrm>
            <a:off x="6493089" y="1396446"/>
            <a:ext cx="722100" cy="232500"/>
          </a:xfrm>
          <a:prstGeom prst="rect">
            <a:avLst/>
          </a:prstGeom>
          <a:noFill/>
          <a:ln>
            <a:noFill/>
          </a:ln>
        </p:spPr>
      </p:pic>
      <p:pic>
        <p:nvPicPr>
          <p:cNvPr id="285" name="Shape 285"/>
          <p:cNvPicPr preferRelativeResize="0"/>
          <p:nvPr/>
        </p:nvPicPr>
        <p:blipFill>
          <a:blip r:embed="rId6">
            <a:alphaModFix/>
          </a:blip>
          <a:stretch>
            <a:fillRect/>
          </a:stretch>
        </p:blipFill>
        <p:spPr>
          <a:xfrm>
            <a:off x="1529701" y="1366625"/>
            <a:ext cx="990512" cy="627450"/>
          </a:xfrm>
          <a:prstGeom prst="rect">
            <a:avLst/>
          </a:prstGeom>
          <a:noFill/>
          <a:ln w="19050" cap="flat" cmpd="sng">
            <a:solidFill>
              <a:srgbClr val="000000"/>
            </a:solidFill>
            <a:prstDash val="solid"/>
            <a:round/>
            <a:headEnd type="none" w="sm" len="sm"/>
            <a:tailEnd type="none" w="sm" len="sm"/>
          </a:ln>
        </p:spPr>
      </p:pic>
      <p:pic>
        <p:nvPicPr>
          <p:cNvPr id="287" name="Shape 287"/>
          <p:cNvPicPr preferRelativeResize="0"/>
          <p:nvPr/>
        </p:nvPicPr>
        <p:blipFill>
          <a:blip r:embed="rId6">
            <a:alphaModFix/>
          </a:blip>
          <a:stretch>
            <a:fillRect/>
          </a:stretch>
        </p:blipFill>
        <p:spPr>
          <a:xfrm>
            <a:off x="1529701" y="2128625"/>
            <a:ext cx="990512" cy="627450"/>
          </a:xfrm>
          <a:prstGeom prst="rect">
            <a:avLst/>
          </a:prstGeom>
          <a:noFill/>
          <a:ln w="19050" cap="flat" cmpd="sng">
            <a:solidFill>
              <a:srgbClr val="000000"/>
            </a:solidFill>
            <a:prstDash val="solid"/>
            <a:round/>
            <a:headEnd type="none" w="sm" len="sm"/>
            <a:tailEnd type="none" w="sm" len="sm"/>
          </a:ln>
        </p:spPr>
      </p:pic>
      <p:pic>
        <p:nvPicPr>
          <p:cNvPr id="303" name="Shape 303"/>
          <p:cNvPicPr preferRelativeResize="0"/>
          <p:nvPr/>
        </p:nvPicPr>
        <p:blipFill rotWithShape="1">
          <a:blip r:embed="rId7">
            <a:alphaModFix/>
          </a:blip>
          <a:srcRect b="65442"/>
          <a:stretch/>
        </p:blipFill>
        <p:spPr>
          <a:xfrm>
            <a:off x="629850" y="1483550"/>
            <a:ext cx="746200" cy="393600"/>
          </a:xfrm>
          <a:prstGeom prst="rect">
            <a:avLst/>
          </a:prstGeom>
          <a:noFill/>
          <a:ln>
            <a:noFill/>
          </a:ln>
        </p:spPr>
      </p:pic>
      <p:pic>
        <p:nvPicPr>
          <p:cNvPr id="304" name="Shape 304"/>
          <p:cNvPicPr preferRelativeResize="0"/>
          <p:nvPr/>
        </p:nvPicPr>
        <p:blipFill rotWithShape="1">
          <a:blip r:embed="rId7">
            <a:alphaModFix/>
          </a:blip>
          <a:srcRect b="65442"/>
          <a:stretch/>
        </p:blipFill>
        <p:spPr>
          <a:xfrm>
            <a:off x="629850" y="2226050"/>
            <a:ext cx="746200" cy="393600"/>
          </a:xfrm>
          <a:prstGeom prst="rect">
            <a:avLst/>
          </a:prstGeom>
          <a:noFill/>
          <a:ln>
            <a:noFill/>
          </a:ln>
        </p:spPr>
      </p:pic>
      <p:pic>
        <p:nvPicPr>
          <p:cNvPr id="305" name="Shape 305"/>
          <p:cNvPicPr preferRelativeResize="0"/>
          <p:nvPr/>
        </p:nvPicPr>
        <p:blipFill rotWithShape="1">
          <a:blip r:embed="rId7">
            <a:alphaModFix/>
          </a:blip>
          <a:srcRect t="59198"/>
          <a:stretch/>
        </p:blipFill>
        <p:spPr>
          <a:xfrm>
            <a:off x="629850" y="3886400"/>
            <a:ext cx="746200" cy="464700"/>
          </a:xfrm>
          <a:prstGeom prst="rect">
            <a:avLst/>
          </a:prstGeom>
          <a:noFill/>
          <a:ln>
            <a:noFill/>
          </a:ln>
        </p:spPr>
      </p:pic>
      <p:pic>
        <p:nvPicPr>
          <p:cNvPr id="298" name="Shape 298"/>
          <p:cNvPicPr preferRelativeResize="0"/>
          <p:nvPr/>
        </p:nvPicPr>
        <p:blipFill>
          <a:blip r:embed="rId8">
            <a:alphaModFix/>
          </a:blip>
          <a:stretch>
            <a:fillRect/>
          </a:stretch>
        </p:blipFill>
        <p:spPr>
          <a:xfrm>
            <a:off x="1526405" y="3805025"/>
            <a:ext cx="990512" cy="627450"/>
          </a:xfrm>
          <a:prstGeom prst="rect">
            <a:avLst/>
          </a:prstGeom>
          <a:noFill/>
          <a:ln w="19050" cap="flat" cmpd="sng">
            <a:solidFill>
              <a:srgbClr val="000000"/>
            </a:solidFill>
            <a:prstDash val="solid"/>
            <a:round/>
            <a:headEnd type="none" w="sm" len="sm"/>
            <a:tailEnd type="none" w="sm" len="sm"/>
          </a:ln>
        </p:spPr>
      </p:pic>
      <p:sp>
        <p:nvSpPr>
          <p:cNvPr id="306" name="Shape 306"/>
          <p:cNvSpPr txBox="1"/>
          <p:nvPr/>
        </p:nvSpPr>
        <p:spPr>
          <a:xfrm>
            <a:off x="1834900" y="2907425"/>
            <a:ext cx="865500" cy="19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a:t>
            </a:r>
            <a:endParaRPr sz="1800"/>
          </a:p>
        </p:txBody>
      </p:sp>
      <p:sp>
        <p:nvSpPr>
          <p:cNvPr id="307" name="Shape 307"/>
          <p:cNvSpPr txBox="1"/>
          <p:nvPr/>
        </p:nvSpPr>
        <p:spPr>
          <a:xfrm>
            <a:off x="840100" y="4578675"/>
            <a:ext cx="73038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222222"/>
                </a:solidFill>
                <a:highlight>
                  <a:srgbClr val="FFFFFF"/>
                </a:highlight>
              </a:rPr>
              <a:t>* Heigold, Georg, et al. "End-to-end text-dependent speaker verification." </a:t>
            </a:r>
            <a:r>
              <a:rPr lang="en" sz="1000" i="1">
                <a:solidFill>
                  <a:srgbClr val="222222"/>
                </a:solidFill>
                <a:highlight>
                  <a:srgbClr val="FFFFFF"/>
                </a:highlight>
              </a:rPr>
              <a:t>Acoustics, Speech and Signal Processing (ICASSP), 2016 IEEE International Conference on</a:t>
            </a:r>
            <a:r>
              <a:rPr lang="en" sz="1000">
                <a:solidFill>
                  <a:srgbClr val="222222"/>
                </a:solidFill>
                <a:highlight>
                  <a:srgbClr val="FFFFFF"/>
                </a:highlight>
              </a:rPr>
              <a:t>. IEEE, 2016.</a:t>
            </a:r>
            <a:endParaRPr/>
          </a:p>
        </p:txBody>
      </p:sp>
      <p:cxnSp>
        <p:nvCxnSpPr>
          <p:cNvPr id="308" name="Shape 308"/>
          <p:cNvCxnSpPr/>
          <p:nvPr/>
        </p:nvCxnSpPr>
        <p:spPr>
          <a:xfrm>
            <a:off x="7900100" y="1696046"/>
            <a:ext cx="0" cy="854700"/>
          </a:xfrm>
          <a:prstGeom prst="straightConnector1">
            <a:avLst/>
          </a:prstGeom>
          <a:noFill/>
          <a:ln w="9525" cap="flat" cmpd="sng">
            <a:solidFill>
              <a:srgbClr val="EA9999"/>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Loss function - Tuple end-to-end loss</a:t>
            </a:r>
            <a:endParaRPr/>
          </a:p>
        </p:txBody>
      </p:sp>
      <p:sp>
        <p:nvSpPr>
          <p:cNvPr id="314" name="Shape 314"/>
          <p:cNvSpPr txBox="1">
            <a:spLocks noGrp="1"/>
          </p:cNvSpPr>
          <p:nvPr>
            <p:ph type="body" idx="1"/>
          </p:nvPr>
        </p:nvSpPr>
        <p:spPr>
          <a:xfrm>
            <a:off x="180900" y="1143700"/>
            <a:ext cx="4859700" cy="3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Pros</a:t>
            </a:r>
            <a:endParaRPr b="1"/>
          </a:p>
          <a:p>
            <a:pPr marL="457200" lvl="0" indent="-342900" rtl="0">
              <a:spcBef>
                <a:spcPts val="1600"/>
              </a:spcBef>
              <a:spcAft>
                <a:spcPts val="0"/>
              </a:spcAft>
              <a:buSzPts val="1800"/>
              <a:buChar char="●"/>
            </a:pPr>
            <a:r>
              <a:rPr lang="en"/>
              <a:t>Simulates runtime behavior in the loss function</a:t>
            </a:r>
            <a:endParaRPr/>
          </a:p>
          <a:p>
            <a:pPr marL="457200" lvl="0" indent="-342900" rtl="0">
              <a:spcBef>
                <a:spcPts val="0"/>
              </a:spcBef>
              <a:spcAft>
                <a:spcPts val="0"/>
              </a:spcAft>
              <a:buSzPts val="1800"/>
              <a:buChar char="●"/>
            </a:pPr>
            <a:r>
              <a:rPr lang="en"/>
              <a:t>Each (N+1)-tuple contains all utterances involved in a verification decision (unlike triplet)</a:t>
            </a:r>
            <a:endParaRPr/>
          </a:p>
          <a:p>
            <a:pPr marL="0" lvl="0" indent="0" rtl="0">
              <a:spcBef>
                <a:spcPts val="1600"/>
              </a:spcBef>
              <a:spcAft>
                <a:spcPts val="0"/>
              </a:spcAft>
              <a:buNone/>
            </a:pPr>
            <a:r>
              <a:rPr lang="en" b="1"/>
              <a:t>Cons</a:t>
            </a:r>
            <a:endParaRPr b="1"/>
          </a:p>
          <a:p>
            <a:pPr marL="457200" lvl="0" indent="-342900" rtl="0">
              <a:spcBef>
                <a:spcPts val="1600"/>
              </a:spcBef>
              <a:spcAft>
                <a:spcPts val="0"/>
              </a:spcAft>
              <a:buSzPts val="1800"/>
              <a:buChar char="●"/>
            </a:pPr>
            <a:r>
              <a:rPr lang="en"/>
              <a:t>Most tuples are </a:t>
            </a:r>
            <a:r>
              <a:rPr lang="en" u="sng"/>
              <a:t>easy</a:t>
            </a:r>
            <a:r>
              <a:rPr lang="en"/>
              <a:t> - training is inefficient</a:t>
            </a:r>
            <a:endParaRPr/>
          </a:p>
        </p:txBody>
      </p:sp>
      <p:grpSp>
        <p:nvGrpSpPr>
          <p:cNvPr id="315" name="Shape 315"/>
          <p:cNvGrpSpPr/>
          <p:nvPr/>
        </p:nvGrpSpPr>
        <p:grpSpPr>
          <a:xfrm>
            <a:off x="5166025" y="568025"/>
            <a:ext cx="3761842" cy="4005500"/>
            <a:chOff x="3733800" y="1077625"/>
            <a:chExt cx="3761842" cy="4005500"/>
          </a:xfrm>
        </p:grpSpPr>
        <p:sp>
          <p:nvSpPr>
            <p:cNvPr id="316" name="Shape 316"/>
            <p:cNvSpPr/>
            <p:nvPr/>
          </p:nvSpPr>
          <p:spPr>
            <a:xfrm>
              <a:off x="3863075" y="1509150"/>
              <a:ext cx="3601800" cy="3103500"/>
            </a:xfrm>
            <a:prstGeom prst="roundRect">
              <a:avLst>
                <a:gd name="adj" fmla="val 16667"/>
              </a:avLst>
            </a:prstGeom>
            <a:solidFill>
              <a:srgbClr val="C9DAF8">
                <a:alpha val="51540"/>
              </a:srgbClr>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3860775" y="4734825"/>
              <a:ext cx="12270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69138"/>
                  </a:solidFill>
                </a:rPr>
                <a:t>evaluation utterance</a:t>
              </a:r>
              <a:endParaRPr>
                <a:solidFill>
                  <a:srgbClr val="E69138"/>
                </a:solidFill>
                <a:latin typeface="Times New Roman"/>
                <a:ea typeface="Times New Roman"/>
                <a:cs typeface="Times New Roman"/>
                <a:sym typeface="Times New Roman"/>
              </a:endParaRPr>
            </a:p>
          </p:txBody>
        </p:sp>
        <p:cxnSp>
          <p:nvCxnSpPr>
            <p:cNvPr id="318" name="Shape 318"/>
            <p:cNvCxnSpPr/>
            <p:nvPr/>
          </p:nvCxnSpPr>
          <p:spPr>
            <a:xfrm rot="10800000">
              <a:off x="5121550" y="4387150"/>
              <a:ext cx="0" cy="535800"/>
            </a:xfrm>
            <a:prstGeom prst="straightConnector1">
              <a:avLst/>
            </a:prstGeom>
            <a:noFill/>
            <a:ln w="19050" cap="flat" cmpd="sng">
              <a:solidFill>
                <a:srgbClr val="4A86E8"/>
              </a:solidFill>
              <a:prstDash val="solid"/>
              <a:round/>
              <a:headEnd type="none" w="med" len="med"/>
              <a:tailEnd type="triangle" w="med" len="med"/>
            </a:ln>
          </p:spPr>
        </p:cxnSp>
        <p:cxnSp>
          <p:nvCxnSpPr>
            <p:cNvPr id="319" name="Shape 319"/>
            <p:cNvCxnSpPr/>
            <p:nvPr/>
          </p:nvCxnSpPr>
          <p:spPr>
            <a:xfrm rot="10800000" flipH="1">
              <a:off x="5784125" y="4383600"/>
              <a:ext cx="1500" cy="333900"/>
            </a:xfrm>
            <a:prstGeom prst="straightConnector1">
              <a:avLst/>
            </a:prstGeom>
            <a:noFill/>
            <a:ln w="19050" cap="flat" cmpd="sng">
              <a:solidFill>
                <a:srgbClr val="4A86E8"/>
              </a:solidFill>
              <a:prstDash val="solid"/>
              <a:round/>
              <a:headEnd type="none" w="med" len="med"/>
              <a:tailEnd type="triangle" w="med" len="med"/>
            </a:ln>
          </p:spPr>
        </p:cxnSp>
        <p:sp>
          <p:nvSpPr>
            <p:cNvPr id="320" name="Shape 320"/>
            <p:cNvSpPr/>
            <p:nvPr/>
          </p:nvSpPr>
          <p:spPr>
            <a:xfrm>
              <a:off x="5140575" y="4734959"/>
              <a:ext cx="1160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enrollment</a:t>
              </a:r>
              <a:endParaRPr>
                <a:solidFill>
                  <a:srgbClr val="0000FF"/>
                </a:solidFill>
              </a:endParaRPr>
            </a:p>
            <a:p>
              <a:pPr marL="0" lvl="0" indent="0" algn="ctr" rtl="0">
                <a:spcBef>
                  <a:spcPts val="0"/>
                </a:spcBef>
                <a:spcAft>
                  <a:spcPts val="0"/>
                </a:spcAft>
                <a:buNone/>
              </a:pPr>
              <a:r>
                <a:rPr lang="en">
                  <a:solidFill>
                    <a:srgbClr val="0000FF"/>
                  </a:solidFill>
                </a:rPr>
                <a:t>utterance 1</a:t>
              </a:r>
              <a:endParaRPr>
                <a:solidFill>
                  <a:srgbClr val="0000FF"/>
                </a:solidFill>
              </a:endParaRPr>
            </a:p>
          </p:txBody>
        </p:sp>
        <p:cxnSp>
          <p:nvCxnSpPr>
            <p:cNvPr id="321" name="Shape 321"/>
            <p:cNvCxnSpPr/>
            <p:nvPr/>
          </p:nvCxnSpPr>
          <p:spPr>
            <a:xfrm rot="10800000" flipH="1">
              <a:off x="6250575" y="2875625"/>
              <a:ext cx="1800" cy="596400"/>
            </a:xfrm>
            <a:prstGeom prst="straightConnector1">
              <a:avLst/>
            </a:prstGeom>
            <a:noFill/>
            <a:ln w="19050" cap="flat" cmpd="sng">
              <a:solidFill>
                <a:srgbClr val="4A86E8"/>
              </a:solidFill>
              <a:prstDash val="solid"/>
              <a:round/>
              <a:headEnd type="none" w="med" len="med"/>
              <a:tailEnd type="triangle" w="med" len="med"/>
            </a:ln>
          </p:spPr>
        </p:cxnSp>
        <p:sp>
          <p:nvSpPr>
            <p:cNvPr id="322" name="Shape 322"/>
            <p:cNvSpPr txBox="1"/>
            <p:nvPr/>
          </p:nvSpPr>
          <p:spPr>
            <a:xfrm>
              <a:off x="6103769" y="3640175"/>
              <a:ext cx="369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323" name="Shape 323"/>
            <p:cNvSpPr/>
            <p:nvPr/>
          </p:nvSpPr>
          <p:spPr>
            <a:xfrm>
              <a:off x="4865904" y="1077625"/>
              <a:ext cx="1658400" cy="19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accept / reject</a:t>
              </a:r>
              <a:endParaRPr/>
            </a:p>
          </p:txBody>
        </p:sp>
        <p:cxnSp>
          <p:nvCxnSpPr>
            <p:cNvPr id="324" name="Shape 324"/>
            <p:cNvCxnSpPr>
              <a:endCxn id="323" idx="2"/>
            </p:cNvCxnSpPr>
            <p:nvPr/>
          </p:nvCxnSpPr>
          <p:spPr>
            <a:xfrm rot="10800000">
              <a:off x="5695104" y="1271125"/>
              <a:ext cx="2400" cy="328200"/>
            </a:xfrm>
            <a:prstGeom prst="straightConnector1">
              <a:avLst/>
            </a:prstGeom>
            <a:noFill/>
            <a:ln w="19050" cap="flat" cmpd="sng">
              <a:solidFill>
                <a:srgbClr val="4A86E8"/>
              </a:solidFill>
              <a:prstDash val="solid"/>
              <a:round/>
              <a:headEnd type="none" w="med" len="med"/>
              <a:tailEnd type="triangle" w="med" len="med"/>
            </a:ln>
          </p:spPr>
        </p:cxnSp>
        <p:sp>
          <p:nvSpPr>
            <p:cNvPr id="325" name="Shape 325"/>
            <p:cNvSpPr/>
            <p:nvPr/>
          </p:nvSpPr>
          <p:spPr>
            <a:xfrm>
              <a:off x="6250575" y="3074600"/>
              <a:ext cx="1160700" cy="357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FF0000"/>
                  </a:solidFill>
                  <a:latin typeface="Times New Roman"/>
                  <a:ea typeface="Times New Roman"/>
                  <a:cs typeface="Times New Roman"/>
                  <a:sym typeface="Times New Roman"/>
                </a:rPr>
                <a:t>Speaker Model</a:t>
              </a:r>
              <a:endParaRPr sz="1200">
                <a:solidFill>
                  <a:srgbClr val="FF0000"/>
                </a:solidFill>
                <a:latin typeface="Times New Roman"/>
                <a:ea typeface="Times New Roman"/>
                <a:cs typeface="Times New Roman"/>
                <a:sym typeface="Times New Roman"/>
              </a:endParaRPr>
            </a:p>
          </p:txBody>
        </p:sp>
        <p:cxnSp>
          <p:nvCxnSpPr>
            <p:cNvPr id="326" name="Shape 326"/>
            <p:cNvCxnSpPr/>
            <p:nvPr/>
          </p:nvCxnSpPr>
          <p:spPr>
            <a:xfrm rot="10800000">
              <a:off x="5697675" y="1956975"/>
              <a:ext cx="0" cy="556800"/>
            </a:xfrm>
            <a:prstGeom prst="straightConnector1">
              <a:avLst/>
            </a:prstGeom>
            <a:noFill/>
            <a:ln w="19050" cap="flat" cmpd="sng">
              <a:solidFill>
                <a:srgbClr val="4A86E8"/>
              </a:solidFill>
              <a:prstDash val="solid"/>
              <a:round/>
              <a:headEnd type="none" w="med" len="med"/>
              <a:tailEnd type="triangle" w="med" len="med"/>
            </a:ln>
          </p:spPr>
        </p:cxnSp>
        <p:cxnSp>
          <p:nvCxnSpPr>
            <p:cNvPr id="327" name="Shape 327"/>
            <p:cNvCxnSpPr/>
            <p:nvPr/>
          </p:nvCxnSpPr>
          <p:spPr>
            <a:xfrm rot="10800000" flipH="1">
              <a:off x="5129775" y="2872050"/>
              <a:ext cx="11100" cy="1148400"/>
            </a:xfrm>
            <a:prstGeom prst="straightConnector1">
              <a:avLst/>
            </a:prstGeom>
            <a:noFill/>
            <a:ln w="19050" cap="flat" cmpd="sng">
              <a:solidFill>
                <a:srgbClr val="4A86E8"/>
              </a:solidFill>
              <a:prstDash val="solid"/>
              <a:round/>
              <a:headEnd type="none" w="med" len="med"/>
              <a:tailEnd type="triangle" w="med" len="med"/>
            </a:ln>
          </p:spPr>
        </p:cxnSp>
        <p:cxnSp>
          <p:nvCxnSpPr>
            <p:cNvPr id="328" name="Shape 328"/>
            <p:cNvCxnSpPr/>
            <p:nvPr/>
          </p:nvCxnSpPr>
          <p:spPr>
            <a:xfrm rot="10800000" flipH="1">
              <a:off x="5781831" y="3726750"/>
              <a:ext cx="300" cy="297300"/>
            </a:xfrm>
            <a:prstGeom prst="straightConnector1">
              <a:avLst/>
            </a:prstGeom>
            <a:noFill/>
            <a:ln w="19050" cap="flat" cmpd="sng">
              <a:solidFill>
                <a:srgbClr val="4A86E8"/>
              </a:solidFill>
              <a:prstDash val="solid"/>
              <a:round/>
              <a:headEnd type="none" w="med" len="med"/>
              <a:tailEnd type="triangle" w="med" len="med"/>
            </a:ln>
          </p:spPr>
        </p:cxnSp>
        <p:sp>
          <p:nvSpPr>
            <p:cNvPr id="329" name="Shape 329"/>
            <p:cNvSpPr/>
            <p:nvPr/>
          </p:nvSpPr>
          <p:spPr>
            <a:xfrm>
              <a:off x="3733800" y="3598375"/>
              <a:ext cx="1383900" cy="404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FF0000"/>
                  </a:solidFill>
                  <a:latin typeface="Times New Roman"/>
                  <a:ea typeface="Times New Roman"/>
                  <a:cs typeface="Times New Roman"/>
                  <a:sym typeface="Times New Roman"/>
                </a:rPr>
                <a:t>Speaker</a:t>
              </a:r>
              <a:endParaRPr sz="1200">
                <a:solidFill>
                  <a:srgbClr val="FF0000"/>
                </a:solidFill>
                <a:latin typeface="Times New Roman"/>
                <a:ea typeface="Times New Roman"/>
                <a:cs typeface="Times New Roman"/>
                <a:sym typeface="Times New Roman"/>
              </a:endParaRPr>
            </a:p>
            <a:p>
              <a:pPr marL="0" lvl="0" indent="0" algn="r" rtl="0">
                <a:spcBef>
                  <a:spcPts val="0"/>
                </a:spcBef>
                <a:spcAft>
                  <a:spcPts val="0"/>
                </a:spcAft>
                <a:buNone/>
              </a:pPr>
              <a:r>
                <a:rPr lang="en" sz="1200">
                  <a:solidFill>
                    <a:srgbClr val="FF0000"/>
                  </a:solidFill>
                  <a:latin typeface="Times New Roman"/>
                  <a:ea typeface="Times New Roman"/>
                  <a:cs typeface="Times New Roman"/>
                  <a:sym typeface="Times New Roman"/>
                </a:rPr>
                <a:t>Representation</a:t>
              </a:r>
              <a:endParaRPr sz="1200">
                <a:solidFill>
                  <a:srgbClr val="FF0000"/>
                </a:solidFill>
                <a:latin typeface="Times New Roman"/>
                <a:ea typeface="Times New Roman"/>
                <a:cs typeface="Times New Roman"/>
                <a:sym typeface="Times New Roman"/>
              </a:endParaRPr>
            </a:p>
            <a:p>
              <a:pPr marL="0" lvl="0" indent="0" algn="ctr" rtl="0">
                <a:spcBef>
                  <a:spcPts val="0"/>
                </a:spcBef>
                <a:spcAft>
                  <a:spcPts val="0"/>
                </a:spcAft>
                <a:buNone/>
              </a:pPr>
              <a:endParaRPr b="1">
                <a:solidFill>
                  <a:srgbClr val="FF0000"/>
                </a:solidFill>
              </a:endParaRPr>
            </a:p>
          </p:txBody>
        </p:sp>
        <p:cxnSp>
          <p:nvCxnSpPr>
            <p:cNvPr id="330" name="Shape 330"/>
            <p:cNvCxnSpPr/>
            <p:nvPr/>
          </p:nvCxnSpPr>
          <p:spPr>
            <a:xfrm rot="10800000" flipH="1">
              <a:off x="6776100" y="3726750"/>
              <a:ext cx="300" cy="297300"/>
            </a:xfrm>
            <a:prstGeom prst="straightConnector1">
              <a:avLst/>
            </a:prstGeom>
            <a:noFill/>
            <a:ln w="19050" cap="flat" cmpd="sng">
              <a:solidFill>
                <a:srgbClr val="4A86E8"/>
              </a:solidFill>
              <a:prstDash val="solid"/>
              <a:round/>
              <a:headEnd type="none" w="med" len="med"/>
              <a:tailEnd type="triangle" w="med" len="med"/>
            </a:ln>
          </p:spPr>
        </p:cxnSp>
        <p:cxnSp>
          <p:nvCxnSpPr>
            <p:cNvPr id="331" name="Shape 331"/>
            <p:cNvCxnSpPr/>
            <p:nvPr/>
          </p:nvCxnSpPr>
          <p:spPr>
            <a:xfrm rot="10800000" flipH="1">
              <a:off x="6774725" y="4383600"/>
              <a:ext cx="1500" cy="333900"/>
            </a:xfrm>
            <a:prstGeom prst="straightConnector1">
              <a:avLst/>
            </a:prstGeom>
            <a:noFill/>
            <a:ln w="19050" cap="flat" cmpd="sng">
              <a:solidFill>
                <a:srgbClr val="4A86E8"/>
              </a:solidFill>
              <a:prstDash val="solid"/>
              <a:round/>
              <a:headEnd type="none" w="med" len="med"/>
              <a:tailEnd type="triangle" w="med" len="med"/>
            </a:ln>
          </p:spPr>
        </p:cxnSp>
        <p:sp>
          <p:nvSpPr>
            <p:cNvPr id="332" name="Shape 332"/>
            <p:cNvSpPr/>
            <p:nvPr/>
          </p:nvSpPr>
          <p:spPr>
            <a:xfrm>
              <a:off x="4404150" y="2224750"/>
              <a:ext cx="13188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FF0000"/>
                  </a:solidFill>
                  <a:latin typeface="Times New Roman"/>
                  <a:ea typeface="Times New Roman"/>
                  <a:cs typeface="Times New Roman"/>
                  <a:sym typeface="Times New Roman"/>
                </a:rPr>
                <a:t>Score Function </a:t>
              </a:r>
              <a:endParaRPr b="1">
                <a:solidFill>
                  <a:srgbClr val="FF0000"/>
                </a:solidFill>
              </a:endParaRPr>
            </a:p>
          </p:txBody>
        </p:sp>
        <p:sp>
          <p:nvSpPr>
            <p:cNvPr id="333" name="Shape 333"/>
            <p:cNvSpPr/>
            <p:nvPr/>
          </p:nvSpPr>
          <p:spPr>
            <a:xfrm>
              <a:off x="6334941" y="4735725"/>
              <a:ext cx="11607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enrollment</a:t>
              </a:r>
              <a:endParaRPr>
                <a:solidFill>
                  <a:srgbClr val="0000FF"/>
                </a:solidFill>
              </a:endParaRPr>
            </a:p>
            <a:p>
              <a:pPr marL="0" lvl="0" indent="0" algn="ctr" rtl="0">
                <a:spcBef>
                  <a:spcPts val="0"/>
                </a:spcBef>
                <a:spcAft>
                  <a:spcPts val="0"/>
                </a:spcAft>
                <a:buNone/>
              </a:pPr>
              <a:r>
                <a:rPr lang="en">
                  <a:solidFill>
                    <a:srgbClr val="0000FF"/>
                  </a:solidFill>
                </a:rPr>
                <a:t>utterance </a:t>
              </a:r>
              <a:r>
                <a:rPr lang="en" i="1">
                  <a:solidFill>
                    <a:srgbClr val="0000FF"/>
                  </a:solidFill>
                </a:rPr>
                <a:t>N</a:t>
              </a:r>
              <a:endParaRPr i="1">
                <a:solidFill>
                  <a:srgbClr val="0000FF"/>
                </a:solidFill>
              </a:endParaRPr>
            </a:p>
          </p:txBody>
        </p:sp>
        <p:sp>
          <p:nvSpPr>
            <p:cNvPr id="334" name="Shape 334"/>
            <p:cNvSpPr txBox="1"/>
            <p:nvPr/>
          </p:nvSpPr>
          <p:spPr>
            <a:xfrm>
              <a:off x="6103769" y="4706975"/>
              <a:ext cx="369600" cy="3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FF"/>
                  </a:solidFill>
                </a:rPr>
                <a:t>...</a:t>
              </a:r>
              <a:endParaRPr>
                <a:solidFill>
                  <a:srgbClr val="0000FF"/>
                </a:solidFill>
              </a:endParaRPr>
            </a:p>
          </p:txBody>
        </p:sp>
        <p:cxnSp>
          <p:nvCxnSpPr>
            <p:cNvPr id="335" name="Shape 335"/>
            <p:cNvCxnSpPr/>
            <p:nvPr/>
          </p:nvCxnSpPr>
          <p:spPr>
            <a:xfrm>
              <a:off x="4924368" y="4912194"/>
              <a:ext cx="205200" cy="0"/>
            </a:xfrm>
            <a:prstGeom prst="straightConnector1">
              <a:avLst/>
            </a:prstGeom>
            <a:noFill/>
            <a:ln w="19050" cap="flat" cmpd="sng">
              <a:solidFill>
                <a:srgbClr val="4A86E8"/>
              </a:solidFill>
              <a:prstDash val="solid"/>
              <a:round/>
              <a:headEnd type="none" w="med" len="med"/>
              <a:tailEnd type="none" w="med" len="med"/>
            </a:ln>
          </p:spPr>
        </p:cxnSp>
        <p:sp>
          <p:nvSpPr>
            <p:cNvPr id="336" name="Shape 336"/>
            <p:cNvSpPr/>
            <p:nvPr/>
          </p:nvSpPr>
          <p:spPr>
            <a:xfrm>
              <a:off x="4402575" y="1609575"/>
              <a:ext cx="2590200" cy="347400"/>
            </a:xfrm>
            <a:prstGeom prst="roundRect">
              <a:avLst>
                <a:gd name="adj" fmla="val 16667"/>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sp>
          <p:nvSpPr>
            <p:cNvPr id="337" name="Shape 337"/>
            <p:cNvSpPr/>
            <p:nvPr/>
          </p:nvSpPr>
          <p:spPr>
            <a:xfrm>
              <a:off x="4399988" y="2519213"/>
              <a:ext cx="2590200" cy="347400"/>
            </a:xfrm>
            <a:prstGeom prst="roundRect">
              <a:avLst>
                <a:gd name="adj" fmla="val 16667"/>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cosine similarity</a:t>
              </a:r>
              <a:endParaRPr/>
            </a:p>
          </p:txBody>
        </p:sp>
        <p:sp>
          <p:nvSpPr>
            <p:cNvPr id="338" name="Shape 338"/>
            <p:cNvSpPr/>
            <p:nvPr/>
          </p:nvSpPr>
          <p:spPr>
            <a:xfrm>
              <a:off x="5698924" y="3475941"/>
              <a:ext cx="1179300" cy="246900"/>
            </a:xfrm>
            <a:prstGeom prst="roundRect">
              <a:avLst>
                <a:gd name="adj" fmla="val 16667"/>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average</a:t>
              </a:r>
              <a:endParaRPr/>
            </a:p>
          </p:txBody>
        </p:sp>
        <p:sp>
          <p:nvSpPr>
            <p:cNvPr id="339" name="Shape 339"/>
            <p:cNvSpPr/>
            <p:nvPr/>
          </p:nvSpPr>
          <p:spPr>
            <a:xfrm>
              <a:off x="4402575" y="4028313"/>
              <a:ext cx="2590200" cy="347400"/>
            </a:xfrm>
            <a:prstGeom prst="roundRect">
              <a:avLst>
                <a:gd name="adj" fmla="val 16667"/>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LSTM</a:t>
              </a:r>
              <a:endParaRPr/>
            </a:p>
          </p:txBody>
        </p:sp>
      </p:grpSp>
      <p:sp>
        <p:nvSpPr>
          <p:cNvPr id="340" name="Shape 340"/>
          <p:cNvSpPr txBox="1"/>
          <p:nvPr/>
        </p:nvSpPr>
        <p:spPr>
          <a:xfrm>
            <a:off x="840100" y="4578675"/>
            <a:ext cx="7303800" cy="57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222222"/>
                </a:solidFill>
                <a:highlight>
                  <a:srgbClr val="FFFFFF"/>
                </a:highlight>
              </a:rPr>
              <a:t>* Heigold, Georg, et al. "End-to-end text-dependent speaker verification." </a:t>
            </a:r>
            <a:r>
              <a:rPr lang="en" sz="1000" i="1">
                <a:solidFill>
                  <a:srgbClr val="222222"/>
                </a:solidFill>
                <a:highlight>
                  <a:srgbClr val="FFFFFF"/>
                </a:highlight>
              </a:rPr>
              <a:t>Acoustics, Speech and Signal Processing (ICASSP), 2016 IEEE International Conference on</a:t>
            </a:r>
            <a:r>
              <a:rPr lang="en" sz="1000">
                <a:solidFill>
                  <a:srgbClr val="222222"/>
                </a:solidFill>
                <a:highlight>
                  <a:srgbClr val="FFFFFF"/>
                </a:highlight>
              </a:rPr>
              <a:t>. IEEE, 2016.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Loss function - Generalized end-to-end loss</a:t>
            </a:r>
            <a:endParaRPr/>
          </a:p>
        </p:txBody>
      </p:sp>
      <p:pic>
        <p:nvPicPr>
          <p:cNvPr id="346" name="Shape 346"/>
          <p:cNvPicPr preferRelativeResize="0"/>
          <p:nvPr/>
        </p:nvPicPr>
        <p:blipFill>
          <a:blip r:embed="rId3">
            <a:alphaModFix/>
          </a:blip>
          <a:stretch>
            <a:fillRect/>
          </a:stretch>
        </p:blipFill>
        <p:spPr>
          <a:xfrm>
            <a:off x="2177950" y="921400"/>
            <a:ext cx="4093301" cy="1944650"/>
          </a:xfrm>
          <a:prstGeom prst="rect">
            <a:avLst/>
          </a:prstGeom>
          <a:noFill/>
          <a:ln>
            <a:noFill/>
          </a:ln>
        </p:spPr>
      </p:pic>
      <p:sp>
        <p:nvSpPr>
          <p:cNvPr id="347" name="Shape 347"/>
          <p:cNvSpPr txBox="1">
            <a:spLocks noGrp="1"/>
          </p:cNvSpPr>
          <p:nvPr>
            <p:ph type="body" idx="1"/>
          </p:nvPr>
        </p:nvSpPr>
        <p:spPr>
          <a:xfrm>
            <a:off x="180900" y="3028550"/>
            <a:ext cx="8782200" cy="1531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each embedding         , we only look at its distance to:</a:t>
            </a:r>
            <a:endParaRPr/>
          </a:p>
          <a:p>
            <a:pPr marL="457200" lvl="0" indent="-342900" rtl="0">
              <a:lnSpc>
                <a:spcPct val="150000"/>
              </a:lnSpc>
              <a:spcBef>
                <a:spcPts val="1600"/>
              </a:spcBef>
              <a:spcAft>
                <a:spcPts val="0"/>
              </a:spcAft>
              <a:buSzPts val="1800"/>
              <a:buChar char="●"/>
            </a:pPr>
            <a:r>
              <a:rPr lang="en"/>
              <a:t>True speaker centroid</a:t>
            </a:r>
            <a:endParaRPr/>
          </a:p>
          <a:p>
            <a:pPr marL="457200" lvl="0" indent="-342900" rtl="0">
              <a:lnSpc>
                <a:spcPct val="150000"/>
              </a:lnSpc>
              <a:spcBef>
                <a:spcPts val="0"/>
              </a:spcBef>
              <a:spcAft>
                <a:spcPts val="0"/>
              </a:spcAft>
              <a:buSzPts val="1800"/>
              <a:buChar char="●"/>
            </a:pPr>
            <a:r>
              <a:rPr lang="en">
                <a:solidFill>
                  <a:srgbClr val="0000FF"/>
                </a:solidFill>
              </a:rPr>
              <a:t>Closest</a:t>
            </a:r>
            <a:r>
              <a:rPr lang="en"/>
              <a:t> false speaker centroid           ⇒ </a:t>
            </a:r>
            <a:r>
              <a:rPr lang="en" i="1"/>
              <a:t>max-margin principle, "support speaker"</a:t>
            </a:r>
            <a:endParaRPr i="1"/>
          </a:p>
        </p:txBody>
      </p:sp>
      <p:pic>
        <p:nvPicPr>
          <p:cNvPr id="348" name="Shape 348"/>
          <p:cNvPicPr preferRelativeResize="0"/>
          <p:nvPr/>
        </p:nvPicPr>
        <p:blipFill>
          <a:blip r:embed="rId4">
            <a:alphaModFix/>
          </a:blip>
          <a:stretch>
            <a:fillRect/>
          </a:stretch>
        </p:blipFill>
        <p:spPr>
          <a:xfrm>
            <a:off x="2442200" y="3188475"/>
            <a:ext cx="371467" cy="278600"/>
          </a:xfrm>
          <a:prstGeom prst="rect">
            <a:avLst/>
          </a:prstGeom>
          <a:noFill/>
          <a:ln>
            <a:noFill/>
          </a:ln>
        </p:spPr>
      </p:pic>
      <p:pic>
        <p:nvPicPr>
          <p:cNvPr id="349" name="Shape 349"/>
          <p:cNvPicPr preferRelativeResize="0"/>
          <p:nvPr/>
        </p:nvPicPr>
        <p:blipFill>
          <a:blip r:embed="rId5">
            <a:alphaModFix/>
          </a:blip>
          <a:stretch>
            <a:fillRect/>
          </a:stretch>
        </p:blipFill>
        <p:spPr>
          <a:xfrm>
            <a:off x="3067025" y="3775093"/>
            <a:ext cx="255383" cy="278600"/>
          </a:xfrm>
          <a:prstGeom prst="rect">
            <a:avLst/>
          </a:prstGeom>
          <a:noFill/>
          <a:ln>
            <a:noFill/>
          </a:ln>
        </p:spPr>
      </p:pic>
      <p:pic>
        <p:nvPicPr>
          <p:cNvPr id="350" name="Shape 350"/>
          <p:cNvPicPr preferRelativeResize="0"/>
          <p:nvPr/>
        </p:nvPicPr>
        <p:blipFill>
          <a:blip r:embed="rId6">
            <a:alphaModFix/>
          </a:blip>
          <a:stretch>
            <a:fillRect/>
          </a:stretch>
        </p:blipFill>
        <p:spPr>
          <a:xfrm>
            <a:off x="3957025" y="4168689"/>
            <a:ext cx="302575" cy="237150"/>
          </a:xfrm>
          <a:prstGeom prst="rect">
            <a:avLst/>
          </a:prstGeom>
          <a:noFill/>
          <a:ln>
            <a:noFill/>
          </a:ln>
        </p:spPr>
      </p:pic>
      <p:sp>
        <p:nvSpPr>
          <p:cNvPr id="351" name="Shape 351"/>
          <p:cNvSpPr/>
          <p:nvPr/>
        </p:nvSpPr>
        <p:spPr>
          <a:xfrm>
            <a:off x="6520600" y="1165850"/>
            <a:ext cx="255300" cy="1817400"/>
          </a:xfrm>
          <a:prstGeom prst="rightBrace">
            <a:avLst>
              <a:gd name="adj1" fmla="val 94026"/>
              <a:gd name="adj2"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txBox="1"/>
          <p:nvPr/>
        </p:nvSpPr>
        <p:spPr>
          <a:xfrm>
            <a:off x="6861825" y="1736075"/>
            <a:ext cx="1208700" cy="576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t>One training batch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Shape 357"/>
          <p:cNvPicPr preferRelativeResize="0"/>
          <p:nvPr/>
        </p:nvPicPr>
        <p:blipFill>
          <a:blip r:embed="rId3">
            <a:alphaModFix/>
          </a:blip>
          <a:stretch>
            <a:fillRect/>
          </a:stretch>
        </p:blipFill>
        <p:spPr>
          <a:xfrm>
            <a:off x="236125" y="953387"/>
            <a:ext cx="8322002" cy="2088451"/>
          </a:xfrm>
          <a:prstGeom prst="rect">
            <a:avLst/>
          </a:prstGeom>
          <a:noFill/>
          <a:ln>
            <a:noFill/>
          </a:ln>
        </p:spPr>
      </p:pic>
      <p:sp>
        <p:nvSpPr>
          <p:cNvPr id="358" name="Shape 35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Generalized </a:t>
            </a:r>
            <a:r>
              <a:rPr lang="en"/>
              <a:t>e</a:t>
            </a:r>
            <a:r>
              <a:rPr lang="en">
                <a:solidFill>
                  <a:schemeClr val="dk1"/>
                </a:solidFill>
              </a:rPr>
              <a:t>nd-to-</a:t>
            </a:r>
            <a:r>
              <a:rPr lang="en"/>
              <a:t>e</a:t>
            </a:r>
            <a:r>
              <a:rPr lang="en">
                <a:solidFill>
                  <a:schemeClr val="dk1"/>
                </a:solidFill>
              </a:rPr>
              <a:t>nd: Similarity </a:t>
            </a:r>
            <a:r>
              <a:rPr lang="en"/>
              <a:t>m</a:t>
            </a:r>
            <a:r>
              <a:rPr lang="en">
                <a:solidFill>
                  <a:schemeClr val="dk1"/>
                </a:solidFill>
              </a:rPr>
              <a:t>atrix</a:t>
            </a:r>
            <a:endParaRPr>
              <a:solidFill>
                <a:schemeClr val="dk1"/>
              </a:solidFill>
            </a:endParaRPr>
          </a:p>
        </p:txBody>
      </p:sp>
      <p:pic>
        <p:nvPicPr>
          <p:cNvPr id="359" name="Shape 35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934425" y="4048515"/>
            <a:ext cx="1006617" cy="487510"/>
          </a:xfrm>
          <a:prstGeom prst="rect">
            <a:avLst/>
          </a:prstGeom>
          <a:noFill/>
          <a:ln>
            <a:noFill/>
          </a:ln>
        </p:spPr>
      </p:pic>
      <p:pic>
        <p:nvPicPr>
          <p:cNvPr id="360" name="Shape 36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878977" y="4603546"/>
            <a:ext cx="2335529" cy="238563"/>
          </a:xfrm>
          <a:prstGeom prst="rect">
            <a:avLst/>
          </a:prstGeom>
          <a:noFill/>
          <a:ln>
            <a:noFill/>
          </a:ln>
        </p:spPr>
      </p:pic>
      <p:pic>
        <p:nvPicPr>
          <p:cNvPr id="361" name="Shape 36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4150400" y="3612705"/>
            <a:ext cx="1432374" cy="487510"/>
          </a:xfrm>
          <a:prstGeom prst="rect">
            <a:avLst/>
          </a:prstGeom>
          <a:noFill/>
          <a:ln>
            <a:noFill/>
          </a:ln>
        </p:spPr>
      </p:pic>
      <p:sp>
        <p:nvSpPr>
          <p:cNvPr id="362" name="Shape 362"/>
          <p:cNvSpPr txBox="1">
            <a:spLocks noGrp="1"/>
          </p:cNvSpPr>
          <p:nvPr>
            <p:ph type="body" idx="1"/>
          </p:nvPr>
        </p:nvSpPr>
        <p:spPr>
          <a:xfrm>
            <a:off x="180900" y="3028550"/>
            <a:ext cx="8782200" cy="1917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 construct a similarity matrix for each batch:</a:t>
            </a:r>
            <a:endParaRPr dirty="0"/>
          </a:p>
          <a:p>
            <a:pPr marL="457200" lvl="0" indent="-342900" rtl="0">
              <a:lnSpc>
                <a:spcPct val="150000"/>
              </a:lnSpc>
              <a:spcBef>
                <a:spcPts val="1600"/>
              </a:spcBef>
              <a:spcAft>
                <a:spcPts val="0"/>
              </a:spcAft>
              <a:buSzPts val="1800"/>
              <a:buChar char="●"/>
            </a:pPr>
            <a:r>
              <a:rPr lang="en" dirty="0" err="1"/>
              <a:t>Embeddings</a:t>
            </a:r>
            <a:r>
              <a:rPr lang="en" dirty="0"/>
              <a:t> are L2-normalized:</a:t>
            </a:r>
            <a:endParaRPr dirty="0"/>
          </a:p>
          <a:p>
            <a:pPr marL="457200" lvl="0" indent="-342900" rtl="0">
              <a:lnSpc>
                <a:spcPct val="150000"/>
              </a:lnSpc>
              <a:spcBef>
                <a:spcPts val="0"/>
              </a:spcBef>
              <a:spcAft>
                <a:spcPts val="0"/>
              </a:spcAft>
              <a:buSzPts val="1800"/>
              <a:buChar char="●"/>
            </a:pPr>
            <a:r>
              <a:rPr lang="en" dirty="0"/>
              <a:t>Centroids:</a:t>
            </a:r>
            <a:endParaRPr dirty="0"/>
          </a:p>
          <a:p>
            <a:pPr marL="457200" lvl="0" indent="-342900" rtl="0">
              <a:lnSpc>
                <a:spcPct val="150000"/>
              </a:lnSpc>
              <a:spcBef>
                <a:spcPts val="0"/>
              </a:spcBef>
              <a:spcAft>
                <a:spcPts val="0"/>
              </a:spcAft>
              <a:buSzPts val="1800"/>
              <a:buChar char="●"/>
            </a:pPr>
            <a:r>
              <a:rPr lang="en" dirty="0"/>
              <a:t>Similarity: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rPr>
              <a:t>Generalized </a:t>
            </a:r>
            <a:r>
              <a:rPr lang="en"/>
              <a:t>e</a:t>
            </a:r>
            <a:r>
              <a:rPr lang="en">
                <a:solidFill>
                  <a:schemeClr val="dk1"/>
                </a:solidFill>
              </a:rPr>
              <a:t>nd-to-</a:t>
            </a:r>
            <a:r>
              <a:rPr lang="en"/>
              <a:t>e</a:t>
            </a:r>
            <a:r>
              <a:rPr lang="en">
                <a:solidFill>
                  <a:schemeClr val="dk1"/>
                </a:solidFill>
              </a:rPr>
              <a:t>nd: </a:t>
            </a:r>
            <a:r>
              <a:rPr lang="en"/>
              <a:t>Softmax vs. contrast</a:t>
            </a:r>
            <a:endParaRPr/>
          </a:p>
        </p:txBody>
      </p:sp>
      <p:pic>
        <p:nvPicPr>
          <p:cNvPr id="368" name="Shape 36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6428350" y="3211603"/>
            <a:ext cx="215400" cy="159800"/>
          </a:xfrm>
          <a:prstGeom prst="rect">
            <a:avLst/>
          </a:prstGeom>
          <a:noFill/>
          <a:ln>
            <a:noFill/>
          </a:ln>
        </p:spPr>
      </p:pic>
      <p:pic>
        <p:nvPicPr>
          <p:cNvPr id="369" name="Shape 369"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8717418" y="3194389"/>
            <a:ext cx="215400" cy="177900"/>
          </a:xfrm>
          <a:prstGeom prst="rect">
            <a:avLst/>
          </a:prstGeom>
          <a:noFill/>
          <a:ln>
            <a:noFill/>
          </a:ln>
        </p:spPr>
      </p:pic>
      <p:pic>
        <p:nvPicPr>
          <p:cNvPr id="370" name="Shape 3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248404" y="3687601"/>
            <a:ext cx="239792" cy="177900"/>
          </a:xfrm>
          <a:prstGeom prst="rect">
            <a:avLst/>
          </a:prstGeom>
          <a:noFill/>
          <a:ln>
            <a:noFill/>
          </a:ln>
        </p:spPr>
      </p:pic>
      <p:pic>
        <p:nvPicPr>
          <p:cNvPr id="371" name="Shape 37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126917" y="3682375"/>
            <a:ext cx="162443" cy="177900"/>
          </a:xfrm>
          <a:prstGeom prst="rect">
            <a:avLst/>
          </a:prstGeom>
          <a:noFill/>
          <a:ln>
            <a:noFill/>
          </a:ln>
        </p:spPr>
      </p:pic>
      <p:pic>
        <p:nvPicPr>
          <p:cNvPr id="372" name="Shape 37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5350699" y="3622184"/>
            <a:ext cx="1130019" cy="227525"/>
          </a:xfrm>
          <a:prstGeom prst="rect">
            <a:avLst/>
          </a:prstGeom>
          <a:noFill/>
          <a:ln>
            <a:noFill/>
          </a:ln>
        </p:spPr>
      </p:pic>
      <p:pic>
        <p:nvPicPr>
          <p:cNvPr id="373" name="Shape 37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1794950" y="4049071"/>
            <a:ext cx="2290222" cy="512620"/>
          </a:xfrm>
          <a:prstGeom prst="rect">
            <a:avLst/>
          </a:prstGeom>
          <a:noFill/>
          <a:ln>
            <a:noFill/>
          </a:ln>
        </p:spPr>
      </p:pic>
      <p:pic>
        <p:nvPicPr>
          <p:cNvPr id="374" name="Shape 3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1794950" y="4639816"/>
            <a:ext cx="2649125" cy="406660"/>
          </a:xfrm>
          <a:prstGeom prst="rect">
            <a:avLst/>
          </a:prstGeom>
          <a:noFill/>
          <a:ln>
            <a:noFill/>
          </a:ln>
        </p:spPr>
      </p:pic>
      <p:sp>
        <p:nvSpPr>
          <p:cNvPr id="375" name="Shape 375"/>
          <p:cNvSpPr txBox="1">
            <a:spLocks noGrp="1"/>
          </p:cNvSpPr>
          <p:nvPr>
            <p:ph type="body" idx="1"/>
          </p:nvPr>
        </p:nvSpPr>
        <p:spPr>
          <a:xfrm>
            <a:off x="180900" y="3028550"/>
            <a:ext cx="8782200" cy="18579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dirty="0"/>
              <a:t>Each row of                                       defines similarity between       and every centroid       </a:t>
            </a:r>
            <a:endParaRPr dirty="0"/>
          </a:p>
          <a:p>
            <a:pPr marL="0" lvl="0" indent="0" rtl="0">
              <a:lnSpc>
                <a:spcPct val="100000"/>
              </a:lnSpc>
              <a:spcBef>
                <a:spcPts val="1600"/>
              </a:spcBef>
              <a:spcAft>
                <a:spcPts val="0"/>
              </a:spcAft>
              <a:buNone/>
            </a:pPr>
            <a:r>
              <a:rPr lang="en" dirty="0"/>
              <a:t>We want        to be close to       and far away from </a:t>
            </a:r>
            <a:endParaRPr dirty="0"/>
          </a:p>
          <a:p>
            <a:pPr marL="457200" lvl="0" indent="-342900" rtl="0">
              <a:lnSpc>
                <a:spcPct val="150000"/>
              </a:lnSpc>
              <a:spcBef>
                <a:spcPts val="1600"/>
              </a:spcBef>
              <a:spcAft>
                <a:spcPts val="0"/>
              </a:spcAft>
              <a:buSzPts val="1800"/>
              <a:buChar char="●"/>
            </a:pPr>
            <a:r>
              <a:rPr lang="en" dirty="0" err="1"/>
              <a:t>Softmax</a:t>
            </a:r>
            <a:r>
              <a:rPr lang="en" dirty="0"/>
              <a:t>:</a:t>
            </a:r>
            <a:endParaRPr dirty="0"/>
          </a:p>
          <a:p>
            <a:pPr marL="457200" lvl="0" indent="-342900" rtl="0">
              <a:lnSpc>
                <a:spcPct val="150000"/>
              </a:lnSpc>
              <a:spcBef>
                <a:spcPts val="0"/>
              </a:spcBef>
              <a:spcAft>
                <a:spcPts val="0"/>
              </a:spcAft>
              <a:buSzPts val="1800"/>
              <a:buChar char="●"/>
            </a:pPr>
            <a:r>
              <a:rPr lang="en" dirty="0"/>
              <a:t>Contrast:</a:t>
            </a:r>
            <a:endParaRPr dirty="0"/>
          </a:p>
        </p:txBody>
      </p:sp>
      <p:pic>
        <p:nvPicPr>
          <p:cNvPr id="376" name="Shape 37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1596725" y="3171825"/>
            <a:ext cx="1969600" cy="227525"/>
          </a:xfrm>
          <a:prstGeom prst="rect">
            <a:avLst/>
          </a:prstGeom>
          <a:noFill/>
          <a:ln>
            <a:noFill/>
          </a:ln>
        </p:spPr>
      </p:pic>
      <p:sp>
        <p:nvSpPr>
          <p:cNvPr id="377" name="Shape 377"/>
          <p:cNvSpPr/>
          <p:nvPr/>
        </p:nvSpPr>
        <p:spPr>
          <a:xfrm>
            <a:off x="4989200" y="4126221"/>
            <a:ext cx="3508800" cy="3258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rgbClr val="666666"/>
                </a:solidFill>
              </a:rPr>
              <a:t>Good for text-independent applications</a:t>
            </a:r>
            <a:endParaRPr>
              <a:solidFill>
                <a:srgbClr val="666666"/>
              </a:solidFill>
            </a:endParaRPr>
          </a:p>
        </p:txBody>
      </p:sp>
      <p:sp>
        <p:nvSpPr>
          <p:cNvPr id="378" name="Shape 378"/>
          <p:cNvSpPr/>
          <p:nvPr/>
        </p:nvSpPr>
        <p:spPr>
          <a:xfrm>
            <a:off x="4989200" y="4589746"/>
            <a:ext cx="3508800" cy="3258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666666"/>
                </a:solidFill>
              </a:rPr>
              <a:t>Good for keyword-based applications</a:t>
            </a:r>
            <a:endParaRPr>
              <a:solidFill>
                <a:srgbClr val="666666"/>
              </a:solidFill>
            </a:endParaRPr>
          </a:p>
        </p:txBody>
      </p:sp>
      <p:pic>
        <p:nvPicPr>
          <p:cNvPr id="379" name="Shape 379"/>
          <p:cNvPicPr preferRelativeResize="0"/>
          <p:nvPr/>
        </p:nvPicPr>
        <p:blipFill>
          <a:blip r:embed="rId10">
            <a:alphaModFix/>
          </a:blip>
          <a:stretch>
            <a:fillRect/>
          </a:stretch>
        </p:blipFill>
        <p:spPr>
          <a:xfrm>
            <a:off x="2177950" y="921400"/>
            <a:ext cx="4093301" cy="1944650"/>
          </a:xfrm>
          <a:prstGeom prst="rect">
            <a:avLst/>
          </a:prstGeom>
          <a:noFill/>
          <a:ln>
            <a:noFill/>
          </a:ln>
        </p:spPr>
      </p:pic>
      <p:sp>
        <p:nvSpPr>
          <p:cNvPr id="380" name="Shape 380"/>
          <p:cNvSpPr/>
          <p:nvPr/>
        </p:nvSpPr>
        <p:spPr>
          <a:xfrm>
            <a:off x="6520600" y="1165850"/>
            <a:ext cx="255300" cy="1817400"/>
          </a:xfrm>
          <a:prstGeom prst="rightBrace">
            <a:avLst>
              <a:gd name="adj1" fmla="val 94026"/>
              <a:gd name="adj2"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txBox="1"/>
          <p:nvPr/>
        </p:nvSpPr>
        <p:spPr>
          <a:xfrm>
            <a:off x="6861825" y="1736075"/>
            <a:ext cx="1208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One training batch</a:t>
            </a:r>
            <a:endParaRPr/>
          </a:p>
        </p:txBody>
      </p:sp>
      <p:sp>
        <p:nvSpPr>
          <p:cNvPr id="382" name="Shape 382"/>
          <p:cNvSpPr/>
          <p:nvPr/>
        </p:nvSpPr>
        <p:spPr>
          <a:xfrm>
            <a:off x="4572000" y="4165434"/>
            <a:ext cx="351600" cy="279900"/>
          </a:xfrm>
          <a:prstGeom prst="rightArrow">
            <a:avLst>
              <a:gd name="adj1" fmla="val 50000"/>
              <a:gd name="adj2" fmla="val 50000"/>
            </a:avLst>
          </a:prstGeom>
          <a:solidFill>
            <a:srgbClr val="FCE5C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4572000" y="4612684"/>
            <a:ext cx="351600" cy="279900"/>
          </a:xfrm>
          <a:prstGeom prst="rightArrow">
            <a:avLst>
              <a:gd name="adj1" fmla="val 50000"/>
              <a:gd name="adj2" fmla="val 50000"/>
            </a:avLst>
          </a:prstGeom>
          <a:solidFill>
            <a:srgbClr val="FCE5C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rPr>
              <a:t>Generalized </a:t>
            </a:r>
            <a:r>
              <a:rPr lang="en"/>
              <a:t>e</a:t>
            </a:r>
            <a:r>
              <a:rPr lang="en">
                <a:solidFill>
                  <a:schemeClr val="dk1"/>
                </a:solidFill>
              </a:rPr>
              <a:t>nd-to-</a:t>
            </a:r>
            <a:r>
              <a:rPr lang="en"/>
              <a:t>e</a:t>
            </a:r>
            <a:r>
              <a:rPr lang="en">
                <a:solidFill>
                  <a:schemeClr val="dk1"/>
                </a:solidFill>
              </a:rPr>
              <a:t>nd: </a:t>
            </a:r>
            <a:r>
              <a:rPr lang="en"/>
              <a:t>Trick about centroid</a:t>
            </a:r>
            <a:endParaRPr/>
          </a:p>
        </p:txBody>
      </p:sp>
      <p:grpSp>
        <p:nvGrpSpPr>
          <p:cNvPr id="389" name="Shape 389"/>
          <p:cNvGrpSpPr/>
          <p:nvPr/>
        </p:nvGrpSpPr>
        <p:grpSpPr>
          <a:xfrm>
            <a:off x="625449" y="4128573"/>
            <a:ext cx="7270175" cy="743113"/>
            <a:chOff x="625449" y="4128573"/>
            <a:chExt cx="7270175" cy="743113"/>
          </a:xfrm>
        </p:grpSpPr>
        <p:pic>
          <p:nvPicPr>
            <p:cNvPr id="390" name="Shape 39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6191131" y="4189911"/>
              <a:ext cx="1704493" cy="681775"/>
            </a:xfrm>
            <a:prstGeom prst="rect">
              <a:avLst/>
            </a:prstGeom>
            <a:noFill/>
            <a:ln>
              <a:noFill/>
            </a:ln>
          </p:spPr>
        </p:pic>
        <p:pic>
          <p:nvPicPr>
            <p:cNvPr id="391" name="Shape 39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625449" y="4149110"/>
              <a:ext cx="3770960" cy="681750"/>
            </a:xfrm>
            <a:prstGeom prst="rect">
              <a:avLst/>
            </a:prstGeom>
            <a:noFill/>
            <a:ln>
              <a:noFill/>
            </a:ln>
          </p:spPr>
        </p:pic>
        <p:sp>
          <p:nvSpPr>
            <p:cNvPr id="392" name="Shape 392"/>
            <p:cNvSpPr txBox="1"/>
            <p:nvPr/>
          </p:nvSpPr>
          <p:spPr>
            <a:xfrm>
              <a:off x="4824421" y="4128573"/>
              <a:ext cx="985500" cy="494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800" dirty="0">
                  <a:solidFill>
                    <a:schemeClr val="dk2"/>
                  </a:solidFill>
                  <a:latin typeface="Roboto"/>
                  <a:ea typeface="Roboto"/>
                  <a:cs typeface="Roboto"/>
                  <a:sym typeface="Roboto"/>
                </a:rPr>
                <a:t>where</a:t>
              </a:r>
              <a:endParaRPr sz="1800" dirty="0"/>
            </a:p>
          </p:txBody>
        </p:sp>
      </p:grpSp>
      <p:sp>
        <p:nvSpPr>
          <p:cNvPr id="393" name="Shape 393"/>
          <p:cNvSpPr txBox="1">
            <a:spLocks noGrp="1"/>
          </p:cNvSpPr>
          <p:nvPr>
            <p:ph type="body" idx="1"/>
          </p:nvPr>
        </p:nvSpPr>
        <p:spPr>
          <a:xfrm>
            <a:off x="180900" y="3028550"/>
            <a:ext cx="8782200" cy="18579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a:t>For </a:t>
            </a:r>
            <a:r>
              <a:rPr lang="en">
                <a:solidFill>
                  <a:srgbClr val="0000FF"/>
                </a:solidFill>
              </a:rPr>
              <a:t>true speaker centroid</a:t>
            </a:r>
            <a:r>
              <a:rPr lang="en"/>
              <a:t>, we should </a:t>
            </a:r>
            <a:r>
              <a:rPr lang="en" b="1"/>
              <a:t>exclude</a:t>
            </a:r>
            <a:r>
              <a:rPr lang="en"/>
              <a:t> the embedding itself</a:t>
            </a:r>
            <a:endParaRPr/>
          </a:p>
          <a:p>
            <a:pPr marL="457200" lvl="0" indent="-342900" rtl="0">
              <a:lnSpc>
                <a:spcPct val="100000"/>
              </a:lnSpc>
              <a:spcBef>
                <a:spcPts val="1600"/>
              </a:spcBef>
              <a:spcAft>
                <a:spcPts val="0"/>
              </a:spcAft>
              <a:buSzPts val="1800"/>
              <a:buChar char="●"/>
            </a:pPr>
            <a:r>
              <a:rPr lang="en"/>
              <a:t>To avoid trivial solution: all utterances have same embedding</a:t>
            </a:r>
            <a:endParaRPr/>
          </a:p>
        </p:txBody>
      </p:sp>
      <p:pic>
        <p:nvPicPr>
          <p:cNvPr id="394" name="Shape 394"/>
          <p:cNvPicPr preferRelativeResize="0"/>
          <p:nvPr/>
        </p:nvPicPr>
        <p:blipFill>
          <a:blip r:embed="rId5">
            <a:alphaModFix/>
          </a:blip>
          <a:stretch>
            <a:fillRect/>
          </a:stretch>
        </p:blipFill>
        <p:spPr>
          <a:xfrm>
            <a:off x="2177950" y="921400"/>
            <a:ext cx="4093301" cy="1944650"/>
          </a:xfrm>
          <a:prstGeom prst="rect">
            <a:avLst/>
          </a:prstGeom>
          <a:noFill/>
          <a:ln>
            <a:noFill/>
          </a:ln>
        </p:spPr>
      </p:pic>
      <p:sp>
        <p:nvSpPr>
          <p:cNvPr id="395" name="Shape 395"/>
          <p:cNvSpPr/>
          <p:nvPr/>
        </p:nvSpPr>
        <p:spPr>
          <a:xfrm>
            <a:off x="6520600" y="1165850"/>
            <a:ext cx="255300" cy="1817400"/>
          </a:xfrm>
          <a:prstGeom prst="rightBrace">
            <a:avLst>
              <a:gd name="adj1" fmla="val 94026"/>
              <a:gd name="adj2" fmla="val 50000"/>
            </a:avLst>
          </a:prstGeom>
          <a:no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txBox="1"/>
          <p:nvPr/>
        </p:nvSpPr>
        <p:spPr>
          <a:xfrm>
            <a:off x="6861825" y="1736075"/>
            <a:ext cx="1208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One training batch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TE2E vs. GE2E: Efficiency estimate</a:t>
            </a:r>
            <a:endParaRPr/>
          </a:p>
        </p:txBody>
      </p:sp>
      <p:sp>
        <p:nvSpPr>
          <p:cNvPr id="402" name="Shape 40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a:t>For TE2E, assume a training batch has:</a:t>
            </a:r>
            <a:endParaRPr/>
          </a:p>
          <a:p>
            <a:pPr marL="914400" lvl="1" indent="-317500" rtl="0">
              <a:lnSpc>
                <a:spcPct val="150000"/>
              </a:lnSpc>
              <a:spcBef>
                <a:spcPts val="0"/>
              </a:spcBef>
              <a:spcAft>
                <a:spcPts val="0"/>
              </a:spcAft>
              <a:buSzPts val="1400"/>
              <a:buChar char="○"/>
            </a:pPr>
            <a:r>
              <a:rPr lang="en" i="1"/>
              <a:t>N</a:t>
            </a:r>
            <a:r>
              <a:rPr lang="en"/>
              <a:t> speakers</a:t>
            </a:r>
            <a:endParaRPr/>
          </a:p>
          <a:p>
            <a:pPr marL="914400" lvl="1" indent="-317500" rtl="0">
              <a:lnSpc>
                <a:spcPct val="150000"/>
              </a:lnSpc>
              <a:spcBef>
                <a:spcPts val="0"/>
              </a:spcBef>
              <a:spcAft>
                <a:spcPts val="0"/>
              </a:spcAft>
              <a:buSzPts val="1400"/>
              <a:buChar char="○"/>
            </a:pPr>
            <a:r>
              <a:rPr lang="en"/>
              <a:t>Each speaker has </a:t>
            </a:r>
            <a:r>
              <a:rPr lang="en" i="1"/>
              <a:t>M</a:t>
            </a:r>
            <a:r>
              <a:rPr lang="en"/>
              <a:t> utterances</a:t>
            </a:r>
            <a:endParaRPr/>
          </a:p>
          <a:p>
            <a:pPr marL="914400" lvl="1" indent="-317500" rtl="0">
              <a:lnSpc>
                <a:spcPct val="150000"/>
              </a:lnSpc>
              <a:spcBef>
                <a:spcPts val="0"/>
              </a:spcBef>
              <a:spcAft>
                <a:spcPts val="0"/>
              </a:spcAft>
              <a:buSzPts val="1400"/>
              <a:buChar char="○"/>
            </a:pPr>
            <a:r>
              <a:rPr lang="en" i="1"/>
              <a:t>P</a:t>
            </a:r>
            <a:r>
              <a:rPr lang="en"/>
              <a:t> enrollment utterances per speaker</a:t>
            </a:r>
            <a:endParaRPr/>
          </a:p>
          <a:p>
            <a:pPr marL="457200" lvl="0" indent="-342900" rtl="0">
              <a:lnSpc>
                <a:spcPct val="150000"/>
              </a:lnSpc>
              <a:spcBef>
                <a:spcPts val="0"/>
              </a:spcBef>
              <a:spcAft>
                <a:spcPts val="0"/>
              </a:spcAft>
              <a:buSzPts val="1800"/>
              <a:buChar char="●"/>
            </a:pPr>
            <a:r>
              <a:rPr lang="en"/>
              <a:t>Number of all possible tuples:</a:t>
            </a:r>
            <a:endParaRPr/>
          </a:p>
          <a:p>
            <a:pPr marL="0" lvl="0" indent="0" rtl="0">
              <a:lnSpc>
                <a:spcPct val="150000"/>
              </a:lnSpc>
              <a:spcBef>
                <a:spcPts val="1600"/>
              </a:spcBef>
              <a:spcAft>
                <a:spcPts val="0"/>
              </a:spcAft>
              <a:buNone/>
            </a:pPr>
            <a:endParaRPr/>
          </a:p>
          <a:p>
            <a:pPr marL="457200" lvl="0" indent="-342900" rtl="0">
              <a:lnSpc>
                <a:spcPct val="150000"/>
              </a:lnSpc>
              <a:spcBef>
                <a:spcPts val="1600"/>
              </a:spcBef>
              <a:spcAft>
                <a:spcPts val="0"/>
              </a:spcAft>
              <a:buSzPts val="1800"/>
              <a:buChar char="●"/>
            </a:pPr>
            <a:r>
              <a:rPr lang="en"/>
              <a:t>Theoretically, one GE2E step is equivalent to                    TE2E steps</a:t>
            </a:r>
            <a:endParaRPr/>
          </a:p>
        </p:txBody>
      </p:sp>
      <p:pic>
        <p:nvPicPr>
          <p:cNvPr id="403" name="Shape 403"/>
          <p:cNvPicPr preferRelativeResize="0"/>
          <p:nvPr/>
        </p:nvPicPr>
        <p:blipFill rotWithShape="1">
          <a:blip r:embed="rId3">
            <a:alphaModFix/>
          </a:blip>
          <a:srcRect t="9997" b="6828"/>
          <a:stretch/>
        </p:blipFill>
        <p:spPr>
          <a:xfrm>
            <a:off x="2168850" y="3048029"/>
            <a:ext cx="4509124" cy="797475"/>
          </a:xfrm>
          <a:prstGeom prst="rect">
            <a:avLst/>
          </a:prstGeom>
          <a:noFill/>
          <a:ln>
            <a:noFill/>
          </a:ln>
        </p:spPr>
      </p:pic>
      <p:pic>
        <p:nvPicPr>
          <p:cNvPr id="404" name="Shape 404"/>
          <p:cNvPicPr preferRelativeResize="0"/>
          <p:nvPr/>
        </p:nvPicPr>
        <p:blipFill rotWithShape="1">
          <a:blip r:embed="rId3">
            <a:alphaModFix/>
          </a:blip>
          <a:srcRect l="78939" t="33440" b="30770"/>
          <a:stretch/>
        </p:blipFill>
        <p:spPr>
          <a:xfrm>
            <a:off x="5280650" y="3913541"/>
            <a:ext cx="949649" cy="34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 2:</a:t>
            </a:r>
            <a:endParaRPr/>
          </a:p>
          <a:p>
            <a:pPr marL="0" lvl="0" indent="0">
              <a:spcBef>
                <a:spcPts val="0"/>
              </a:spcBef>
              <a:spcAft>
                <a:spcPts val="0"/>
              </a:spcAft>
              <a:buNone/>
            </a:pPr>
            <a:endParaRPr/>
          </a:p>
          <a:p>
            <a:pPr marL="0" lvl="0" indent="0">
              <a:spcBef>
                <a:spcPts val="0"/>
              </a:spcBef>
              <a:spcAft>
                <a:spcPts val="0"/>
              </a:spcAft>
              <a:buNone/>
            </a:pPr>
            <a:r>
              <a:rPr lang="en"/>
              <a:t>Multi-Reader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Single speaker recognition model for multi-keyword</a:t>
            </a:r>
            <a:endParaRPr/>
          </a:p>
        </p:txBody>
      </p:sp>
      <p:sp>
        <p:nvSpPr>
          <p:cNvPr id="415" name="Shape 415"/>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lvl="0" indent="-342900" rtl="0">
              <a:lnSpc>
                <a:spcPct val="200000"/>
              </a:lnSpc>
              <a:spcBef>
                <a:spcPts val="0"/>
              </a:spcBef>
              <a:spcAft>
                <a:spcPts val="0"/>
              </a:spcAft>
              <a:buSzPts val="1800"/>
              <a:buChar char="●"/>
            </a:pPr>
            <a:r>
              <a:rPr lang="en"/>
              <a:t>Google supports </a:t>
            </a:r>
            <a:r>
              <a:rPr lang="en" b="1"/>
              <a:t>two keywords</a:t>
            </a:r>
            <a:r>
              <a:rPr lang="en"/>
              <a:t> at the same time</a:t>
            </a:r>
            <a:endParaRPr/>
          </a:p>
          <a:p>
            <a:pPr marL="457200" lvl="0" indent="-342900" rtl="0">
              <a:lnSpc>
                <a:spcPct val="200000"/>
              </a:lnSpc>
              <a:spcBef>
                <a:spcPts val="0"/>
              </a:spcBef>
              <a:spcAft>
                <a:spcPts val="0"/>
              </a:spcAft>
              <a:buSzPts val="1800"/>
              <a:buChar char="●"/>
            </a:pPr>
            <a:r>
              <a:rPr lang="en"/>
              <a:t>We need a </a:t>
            </a:r>
            <a:r>
              <a:rPr lang="en" b="1"/>
              <a:t>single speaker recognition model</a:t>
            </a:r>
            <a:r>
              <a:rPr lang="en"/>
              <a:t> to support both keywords</a:t>
            </a:r>
            <a:endParaRPr/>
          </a:p>
          <a:p>
            <a:pPr marL="457200" lvl="0" indent="-342900" rtl="0">
              <a:lnSpc>
                <a:spcPct val="200000"/>
              </a:lnSpc>
              <a:spcBef>
                <a:spcPts val="0"/>
              </a:spcBef>
              <a:spcAft>
                <a:spcPts val="0"/>
              </a:spcAft>
              <a:buSzPts val="1800"/>
              <a:buChar char="●"/>
            </a:pPr>
            <a:r>
              <a:rPr lang="en"/>
              <a:t>Challenge: </a:t>
            </a:r>
            <a:r>
              <a:rPr lang="en">
                <a:highlight>
                  <a:srgbClr val="FFFF00"/>
                </a:highlight>
              </a:rPr>
              <a:t>Unbalanced</a:t>
            </a:r>
            <a:r>
              <a:rPr lang="en"/>
              <a:t> training data</a:t>
            </a:r>
            <a:endParaRPr/>
          </a:p>
          <a:p>
            <a:pPr marL="914400" lvl="1" indent="-317500" rtl="0">
              <a:lnSpc>
                <a:spcPct val="200000"/>
              </a:lnSpc>
              <a:spcBef>
                <a:spcPts val="0"/>
              </a:spcBef>
              <a:spcAft>
                <a:spcPts val="0"/>
              </a:spcAft>
              <a:buSzPts val="1400"/>
              <a:buChar char="○"/>
            </a:pPr>
            <a:r>
              <a:rPr lang="en"/>
              <a:t>"OK Google": 150M utts from 630K spks</a:t>
            </a:r>
            <a:endParaRPr/>
          </a:p>
          <a:p>
            <a:pPr marL="914400" lvl="1" indent="-317500" rtl="0">
              <a:lnSpc>
                <a:spcPct val="200000"/>
              </a:lnSpc>
              <a:spcBef>
                <a:spcPts val="0"/>
              </a:spcBef>
              <a:spcAft>
                <a:spcPts val="0"/>
              </a:spcAft>
              <a:buSzPts val="1400"/>
              <a:buChar char="○"/>
            </a:pPr>
            <a:r>
              <a:rPr lang="en"/>
              <a:t>"Hey Google": 1.2M utts from 18K spks</a:t>
            </a:r>
            <a:endParaRPr/>
          </a:p>
        </p:txBody>
      </p:sp>
      <p:pic>
        <p:nvPicPr>
          <p:cNvPr id="416" name="Shape 416"/>
          <p:cNvPicPr preferRelativeResize="0"/>
          <p:nvPr/>
        </p:nvPicPr>
        <p:blipFill rotWithShape="1">
          <a:blip r:embed="rId3">
            <a:alphaModFix/>
          </a:blip>
          <a:srcRect t="7499" b="34502"/>
          <a:stretch/>
        </p:blipFill>
        <p:spPr>
          <a:xfrm>
            <a:off x="6769326" y="2662425"/>
            <a:ext cx="2286473" cy="2357650"/>
          </a:xfrm>
          <a:prstGeom prst="rect">
            <a:avLst/>
          </a:prstGeom>
          <a:noFill/>
          <a:ln>
            <a:noFill/>
          </a:ln>
          <a:effectLst>
            <a:outerShdw blurRad="57150" dist="66675" dir="3300000" algn="bl" rotWithShape="0">
              <a:srgbClr val="000000">
                <a:alpha val="50000"/>
              </a:srgbClr>
            </a:outerShdw>
          </a:effectLst>
        </p:spPr>
      </p:pic>
      <p:pic>
        <p:nvPicPr>
          <p:cNvPr id="417" name="Shape 417"/>
          <p:cNvPicPr preferRelativeResize="0"/>
          <p:nvPr/>
        </p:nvPicPr>
        <p:blipFill rotWithShape="1">
          <a:blip r:embed="rId4">
            <a:alphaModFix/>
          </a:blip>
          <a:srcRect t="7499" b="34502"/>
          <a:stretch/>
        </p:blipFill>
        <p:spPr>
          <a:xfrm>
            <a:off x="4392975" y="2662425"/>
            <a:ext cx="2286473" cy="2357650"/>
          </a:xfrm>
          <a:prstGeom prst="rect">
            <a:avLst/>
          </a:prstGeom>
          <a:noFill/>
          <a:ln>
            <a:noFill/>
          </a:ln>
          <a:effectLst>
            <a:outerShdw blurRad="57150" dist="66675" dir="3300000" algn="bl" rotWithShape="0">
              <a:srgbClr val="000000">
                <a:alpha val="50000"/>
              </a:srgbClr>
            </a:outerShdw>
          </a:effectLst>
        </p:spPr>
      </p:pic>
      <p:sp>
        <p:nvSpPr>
          <p:cNvPr id="418" name="Shape 418"/>
          <p:cNvSpPr/>
          <p:nvPr/>
        </p:nvSpPr>
        <p:spPr>
          <a:xfrm>
            <a:off x="4661807" y="3934775"/>
            <a:ext cx="1176018" cy="308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7053275" y="4632750"/>
            <a:ext cx="1090500" cy="308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Part 0:</a:t>
            </a:r>
            <a:endParaRPr/>
          </a:p>
          <a:p>
            <a:pPr marL="0" lvl="0" indent="0" rtl="0">
              <a:spcBef>
                <a:spcPts val="0"/>
              </a:spcBef>
              <a:spcAft>
                <a:spcPts val="0"/>
              </a:spcAft>
              <a:buNone/>
            </a:pPr>
            <a:endParaRPr/>
          </a:p>
          <a:p>
            <a:pPr marL="0" lvl="0" indent="0" rtl="0">
              <a:spcBef>
                <a:spcPts val="0"/>
              </a:spcBef>
              <a:spcAft>
                <a:spcPts val="0"/>
              </a:spcAft>
              <a:buNone/>
            </a:pPr>
            <a:r>
              <a:rPr lang="en"/>
              <a:t>Applications of Speaker Recognition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Single speaker recognition model for multi-keyword</a:t>
            </a:r>
            <a:endParaRPr/>
          </a:p>
        </p:txBody>
      </p:sp>
      <p:sp>
        <p:nvSpPr>
          <p:cNvPr id="425" name="Shape 425"/>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dirty="0"/>
              <a:t>If we </a:t>
            </a:r>
            <a:r>
              <a:rPr lang="en" b="1" dirty="0"/>
              <a:t>directly mix</a:t>
            </a:r>
            <a:r>
              <a:rPr lang="en" dirty="0"/>
              <a:t> the two datasets:</a:t>
            </a:r>
            <a:endParaRPr dirty="0"/>
          </a:p>
          <a:p>
            <a:pPr marL="914400" lvl="1" indent="-317500" rtl="0">
              <a:lnSpc>
                <a:spcPct val="200000"/>
              </a:lnSpc>
              <a:spcBef>
                <a:spcPts val="0"/>
              </a:spcBef>
              <a:spcAft>
                <a:spcPts val="0"/>
              </a:spcAft>
              <a:buSzPts val="1400"/>
              <a:buChar char="○"/>
            </a:pPr>
            <a:r>
              <a:rPr lang="en" dirty="0"/>
              <a:t>150M "OK Google" </a:t>
            </a:r>
            <a:r>
              <a:rPr lang="en" dirty="0" err="1"/>
              <a:t>utts</a:t>
            </a:r>
            <a:r>
              <a:rPr lang="en" dirty="0"/>
              <a:t> + 1.2M "Hey Google" </a:t>
            </a:r>
            <a:r>
              <a:rPr lang="en" dirty="0" err="1"/>
              <a:t>utts</a:t>
            </a:r>
            <a:endParaRPr dirty="0"/>
          </a:p>
          <a:p>
            <a:pPr lvl="1">
              <a:lnSpc>
                <a:spcPct val="200000"/>
              </a:lnSpc>
              <a:spcBef>
                <a:spcPts val="0"/>
              </a:spcBef>
            </a:pPr>
            <a:r>
              <a:rPr lang="en-US" altLang="zh-Hans" dirty="0"/>
              <a:t>T</a:t>
            </a:r>
            <a:r>
              <a:rPr lang="en" dirty="0"/>
              <a:t>o actually optimize on </a:t>
            </a:r>
            <a:r>
              <a:rPr lang="en-US" altLang="zh-Hans" dirty="0"/>
              <a:t>a</a:t>
            </a:r>
            <a:r>
              <a:rPr lang="zh-Hans" altLang="en-US" dirty="0"/>
              <a:t> </a:t>
            </a:r>
            <a:r>
              <a:rPr lang="en-US" altLang="zh-Hans" dirty="0"/>
              <a:t>dataset,</a:t>
            </a:r>
            <a:r>
              <a:rPr lang="zh-Hans" altLang="en-US" dirty="0"/>
              <a:t> </a:t>
            </a:r>
            <a:r>
              <a:rPr lang="en-US" altLang="zh-Hans" dirty="0"/>
              <a:t>b</a:t>
            </a:r>
            <a:r>
              <a:rPr lang="en" dirty="0" err="1"/>
              <a:t>atch</a:t>
            </a:r>
            <a:r>
              <a:rPr lang="en" dirty="0"/>
              <a:t> needs to have ≥2 speakers from </a:t>
            </a:r>
            <a:r>
              <a:rPr lang="en-US" altLang="zh-Hans" dirty="0"/>
              <a:t>it</a:t>
            </a:r>
            <a:endParaRPr dirty="0"/>
          </a:p>
          <a:p>
            <a:pPr marL="914400" lvl="1" indent="-317500" rtl="0">
              <a:lnSpc>
                <a:spcPct val="200000"/>
              </a:lnSpc>
              <a:spcBef>
                <a:spcPts val="0"/>
              </a:spcBef>
              <a:spcAft>
                <a:spcPts val="0"/>
              </a:spcAft>
              <a:buSzPts val="1400"/>
              <a:buChar char="○"/>
            </a:pPr>
            <a:r>
              <a:rPr lang="en" dirty="0"/>
              <a:t>For a training batch with </a:t>
            </a:r>
            <a:r>
              <a:rPr lang="en" i="1" dirty="0"/>
              <a:t>N</a:t>
            </a:r>
            <a:r>
              <a:rPr lang="en" dirty="0"/>
              <a:t> speakers, the probability </a:t>
            </a:r>
            <a:r>
              <a:rPr lang="en" i="1" dirty="0">
                <a:highlight>
                  <a:srgbClr val="FFFF00"/>
                </a:highlight>
              </a:rPr>
              <a:t>P</a:t>
            </a:r>
            <a:r>
              <a:rPr lang="en" dirty="0">
                <a:highlight>
                  <a:srgbClr val="FFFF00"/>
                </a:highlight>
              </a:rPr>
              <a:t>(≥2 speakers from the smaller dataset)</a:t>
            </a:r>
            <a:r>
              <a:rPr lang="en" dirty="0"/>
              <a:t>:</a:t>
            </a:r>
            <a:endParaRPr dirty="0"/>
          </a:p>
        </p:txBody>
      </p:sp>
      <p:grpSp>
        <p:nvGrpSpPr>
          <p:cNvPr id="426" name="Shape 426"/>
          <p:cNvGrpSpPr/>
          <p:nvPr/>
        </p:nvGrpSpPr>
        <p:grpSpPr>
          <a:xfrm>
            <a:off x="1631663" y="3140400"/>
            <a:ext cx="6183612" cy="1499400"/>
            <a:chOff x="1631663" y="2759400"/>
            <a:chExt cx="6183612" cy="1499400"/>
          </a:xfrm>
        </p:grpSpPr>
        <p:pic>
          <p:nvPicPr>
            <p:cNvPr id="427" name="Shape 427"/>
            <p:cNvPicPr preferRelativeResize="0"/>
            <p:nvPr/>
          </p:nvPicPr>
          <p:blipFill>
            <a:blip r:embed="rId3">
              <a:alphaModFix/>
            </a:blip>
            <a:stretch>
              <a:fillRect/>
            </a:stretch>
          </p:blipFill>
          <p:spPr>
            <a:xfrm>
              <a:off x="2188846" y="2762745"/>
              <a:ext cx="1300150" cy="425616"/>
            </a:xfrm>
            <a:prstGeom prst="rect">
              <a:avLst/>
            </a:prstGeom>
            <a:noFill/>
            <a:ln>
              <a:noFill/>
            </a:ln>
          </p:spPr>
        </p:pic>
        <p:pic>
          <p:nvPicPr>
            <p:cNvPr id="428" name="Shape 428"/>
            <p:cNvPicPr preferRelativeResize="0"/>
            <p:nvPr/>
          </p:nvPicPr>
          <p:blipFill>
            <a:blip r:embed="rId4">
              <a:alphaModFix/>
            </a:blip>
            <a:stretch>
              <a:fillRect/>
            </a:stretch>
          </p:blipFill>
          <p:spPr>
            <a:xfrm>
              <a:off x="2188846" y="3296280"/>
              <a:ext cx="1300150" cy="425616"/>
            </a:xfrm>
            <a:prstGeom prst="rect">
              <a:avLst/>
            </a:prstGeom>
            <a:noFill/>
            <a:ln>
              <a:noFill/>
            </a:ln>
          </p:spPr>
        </p:pic>
        <p:pic>
          <p:nvPicPr>
            <p:cNvPr id="429" name="Shape 429"/>
            <p:cNvPicPr preferRelativeResize="0"/>
            <p:nvPr/>
          </p:nvPicPr>
          <p:blipFill>
            <a:blip r:embed="rId5">
              <a:alphaModFix/>
            </a:blip>
            <a:stretch>
              <a:fillRect/>
            </a:stretch>
          </p:blipFill>
          <p:spPr>
            <a:xfrm>
              <a:off x="1631663" y="3940300"/>
              <a:ext cx="2414534" cy="278600"/>
            </a:xfrm>
            <a:prstGeom prst="rect">
              <a:avLst/>
            </a:prstGeom>
            <a:noFill/>
            <a:ln>
              <a:noFill/>
            </a:ln>
          </p:spPr>
        </p:pic>
        <p:pic>
          <p:nvPicPr>
            <p:cNvPr id="430" name="Shape 430"/>
            <p:cNvPicPr preferRelativeResize="0"/>
            <p:nvPr/>
          </p:nvPicPr>
          <p:blipFill>
            <a:blip r:embed="rId6">
              <a:alphaModFix/>
            </a:blip>
            <a:stretch>
              <a:fillRect/>
            </a:stretch>
          </p:blipFill>
          <p:spPr>
            <a:xfrm>
              <a:off x="5186375" y="3406275"/>
              <a:ext cx="2628900" cy="205625"/>
            </a:xfrm>
            <a:prstGeom prst="rect">
              <a:avLst/>
            </a:prstGeom>
            <a:noFill/>
            <a:ln>
              <a:noFill/>
            </a:ln>
          </p:spPr>
        </p:pic>
        <p:sp>
          <p:nvSpPr>
            <p:cNvPr id="431" name="Shape 431"/>
            <p:cNvSpPr/>
            <p:nvPr/>
          </p:nvSpPr>
          <p:spPr>
            <a:xfrm>
              <a:off x="4457700" y="2759400"/>
              <a:ext cx="311400" cy="1499400"/>
            </a:xfrm>
            <a:prstGeom prst="rightBrace">
              <a:avLst>
                <a:gd name="adj1" fmla="val 44219"/>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Multi-Reader</a:t>
            </a:r>
            <a:endParaRPr/>
          </a:p>
        </p:txBody>
      </p:sp>
      <p:sp>
        <p:nvSpPr>
          <p:cNvPr id="437" name="Shape 437"/>
          <p:cNvSpPr txBox="1"/>
          <p:nvPr/>
        </p:nvSpPr>
        <p:spPr>
          <a:xfrm>
            <a:off x="5369048" y="2548442"/>
            <a:ext cx="1954500" cy="5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Combined batch</a:t>
            </a:r>
            <a:endParaRPr dirty="0"/>
          </a:p>
        </p:txBody>
      </p:sp>
      <p:sp>
        <p:nvSpPr>
          <p:cNvPr id="438" name="Shape 438"/>
          <p:cNvSpPr/>
          <p:nvPr/>
        </p:nvSpPr>
        <p:spPr>
          <a:xfrm rot="-5400000">
            <a:off x="2208625" y="2261175"/>
            <a:ext cx="297600" cy="1954500"/>
          </a:xfrm>
          <a:prstGeom prst="leftBrace">
            <a:avLst>
              <a:gd name="adj1" fmla="val 34568"/>
              <a:gd name="adj2" fmla="val 30868"/>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790300" y="4175650"/>
            <a:ext cx="2591450" cy="411925"/>
          </a:xfrm>
          <a:prstGeom prst="flowChartMagneticDisk">
            <a:avLst/>
          </a:prstGeom>
          <a:solidFill>
            <a:srgbClr val="FFF2CC"/>
          </a:solid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40" name="Shape 440"/>
          <p:cNvSpPr/>
          <p:nvPr/>
        </p:nvSpPr>
        <p:spPr>
          <a:xfrm>
            <a:off x="1357033" y="3412288"/>
            <a:ext cx="1458000" cy="498900"/>
          </a:xfrm>
          <a:prstGeom prst="snip2SameRect">
            <a:avLst>
              <a:gd name="adj1" fmla="val 31223"/>
              <a:gd name="adj2" fmla="val 0"/>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Dynamic Batch Reader</a:t>
            </a:r>
            <a:endParaRPr sz="1200"/>
          </a:p>
        </p:txBody>
      </p:sp>
      <p:cxnSp>
        <p:nvCxnSpPr>
          <p:cNvPr id="441" name="Shape 441"/>
          <p:cNvCxnSpPr>
            <a:stCxn id="439" idx="1"/>
            <a:endCxn id="440" idx="1"/>
          </p:cNvCxnSpPr>
          <p:nvPr/>
        </p:nvCxnSpPr>
        <p:spPr>
          <a:xfrm rot="10800000">
            <a:off x="2086025" y="3911050"/>
            <a:ext cx="0" cy="264600"/>
          </a:xfrm>
          <a:prstGeom prst="straightConnector1">
            <a:avLst/>
          </a:prstGeom>
          <a:noFill/>
          <a:ln w="9525" cap="flat" cmpd="sng">
            <a:solidFill>
              <a:srgbClr val="757575"/>
            </a:solidFill>
            <a:prstDash val="solid"/>
            <a:round/>
            <a:headEnd type="none" w="med" len="med"/>
            <a:tailEnd type="triangle" w="med" len="med"/>
          </a:ln>
        </p:spPr>
      </p:cxnSp>
      <p:sp>
        <p:nvSpPr>
          <p:cNvPr id="442" name="Shape 442"/>
          <p:cNvSpPr txBox="1"/>
          <p:nvPr/>
        </p:nvSpPr>
        <p:spPr>
          <a:xfrm>
            <a:off x="1205225" y="4305300"/>
            <a:ext cx="17616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Dataset D1</a:t>
            </a:r>
            <a:endParaRPr/>
          </a:p>
        </p:txBody>
      </p:sp>
      <p:sp>
        <p:nvSpPr>
          <p:cNvPr id="443" name="Shape 443"/>
          <p:cNvSpPr/>
          <p:nvPr/>
        </p:nvSpPr>
        <p:spPr>
          <a:xfrm>
            <a:off x="4024183" y="3416463"/>
            <a:ext cx="1458000" cy="498900"/>
          </a:xfrm>
          <a:prstGeom prst="snip2SameRect">
            <a:avLst>
              <a:gd name="adj1" fmla="val 31223"/>
              <a:gd name="adj2" fmla="val 0"/>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Dynamic Batch Reader</a:t>
            </a:r>
            <a:endParaRPr sz="1200"/>
          </a:p>
        </p:txBody>
      </p:sp>
      <p:sp>
        <p:nvSpPr>
          <p:cNvPr id="444" name="Shape 444"/>
          <p:cNvSpPr/>
          <p:nvPr/>
        </p:nvSpPr>
        <p:spPr>
          <a:xfrm rot="-5400000">
            <a:off x="4171875" y="2271225"/>
            <a:ext cx="297600" cy="1954800"/>
          </a:xfrm>
          <a:prstGeom prst="leftBrace">
            <a:avLst>
              <a:gd name="adj1" fmla="val 40144"/>
              <a:gd name="adj2" fmla="val 72078"/>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45" name="Shape 445"/>
          <p:cNvPicPr preferRelativeResize="0"/>
          <p:nvPr/>
        </p:nvPicPr>
        <p:blipFill>
          <a:blip r:embed="rId3">
            <a:alphaModFix/>
          </a:blip>
          <a:stretch>
            <a:fillRect/>
          </a:stretch>
        </p:blipFill>
        <p:spPr>
          <a:xfrm flipH="1">
            <a:off x="1366285" y="2599550"/>
            <a:ext cx="3930001" cy="498900"/>
          </a:xfrm>
          <a:prstGeom prst="rect">
            <a:avLst/>
          </a:prstGeom>
          <a:noFill/>
          <a:ln>
            <a:noFill/>
          </a:ln>
        </p:spPr>
      </p:pic>
      <p:cxnSp>
        <p:nvCxnSpPr>
          <p:cNvPr id="446" name="Shape 446"/>
          <p:cNvCxnSpPr/>
          <p:nvPr/>
        </p:nvCxnSpPr>
        <p:spPr>
          <a:xfrm rot="10800000" flipH="1">
            <a:off x="4753025" y="3908755"/>
            <a:ext cx="300" cy="260400"/>
          </a:xfrm>
          <a:prstGeom prst="straightConnector1">
            <a:avLst/>
          </a:prstGeom>
          <a:noFill/>
          <a:ln w="9525" cap="flat" cmpd="sng">
            <a:solidFill>
              <a:srgbClr val="757575"/>
            </a:solidFill>
            <a:prstDash val="solid"/>
            <a:round/>
            <a:headEnd type="none" w="med" len="med"/>
            <a:tailEnd type="triangle" w="med" len="med"/>
          </a:ln>
        </p:spPr>
      </p:cxnSp>
      <p:sp>
        <p:nvSpPr>
          <p:cNvPr id="447" name="Shape 447"/>
          <p:cNvSpPr/>
          <p:nvPr/>
        </p:nvSpPr>
        <p:spPr>
          <a:xfrm>
            <a:off x="3457300" y="4135175"/>
            <a:ext cx="2591450" cy="785450"/>
          </a:xfrm>
          <a:prstGeom prst="flowChartMagneticDisk">
            <a:avLst/>
          </a:prstGeom>
          <a:solidFill>
            <a:srgbClr val="D9D2E9"/>
          </a:solid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448" name="Shape 448"/>
          <p:cNvSpPr txBox="1"/>
          <p:nvPr/>
        </p:nvSpPr>
        <p:spPr>
          <a:xfrm>
            <a:off x="3872375" y="4473804"/>
            <a:ext cx="17616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Dataset D2</a:t>
            </a:r>
            <a:r>
              <a:rPr lang="en"/>
              <a:t>	</a:t>
            </a:r>
            <a:endParaRPr/>
          </a:p>
        </p:txBody>
      </p:sp>
      <p:grpSp>
        <p:nvGrpSpPr>
          <p:cNvPr id="449" name="Shape 449"/>
          <p:cNvGrpSpPr/>
          <p:nvPr/>
        </p:nvGrpSpPr>
        <p:grpSpPr>
          <a:xfrm>
            <a:off x="5660375" y="1629725"/>
            <a:ext cx="3363600" cy="859800"/>
            <a:chOff x="5660375" y="1629725"/>
            <a:chExt cx="3363600" cy="859800"/>
          </a:xfrm>
        </p:grpSpPr>
        <p:sp>
          <p:nvSpPr>
            <p:cNvPr id="450" name="Shape 450"/>
            <p:cNvSpPr txBox="1"/>
            <p:nvPr/>
          </p:nvSpPr>
          <p:spPr>
            <a:xfrm>
              <a:off x="5660375" y="1629725"/>
              <a:ext cx="3363600" cy="859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434343"/>
                  </a:solidFill>
                </a:rPr>
                <a:t>Multi-Reader Loss:</a:t>
              </a:r>
              <a:endParaRPr sz="1200">
                <a:solidFill>
                  <a:srgbClr val="434343"/>
                </a:solidFill>
              </a:endParaRPr>
            </a:p>
          </p:txBody>
        </p:sp>
        <p:pic>
          <p:nvPicPr>
            <p:cNvPr id="451" name="Shape 451"/>
            <p:cNvPicPr preferRelativeResize="0"/>
            <p:nvPr/>
          </p:nvPicPr>
          <p:blipFill>
            <a:blip r:embed="rId4">
              <a:alphaModFix/>
            </a:blip>
            <a:stretch>
              <a:fillRect/>
            </a:stretch>
          </p:blipFill>
          <p:spPr>
            <a:xfrm>
              <a:off x="5728924" y="1977025"/>
              <a:ext cx="3151150" cy="440850"/>
            </a:xfrm>
            <a:prstGeom prst="rect">
              <a:avLst/>
            </a:prstGeom>
            <a:noFill/>
            <a:ln>
              <a:noFill/>
            </a:ln>
          </p:spPr>
        </p:pic>
      </p:grpSp>
      <p:sp>
        <p:nvSpPr>
          <p:cNvPr id="452" name="Shape 452"/>
          <p:cNvSpPr txBox="1"/>
          <p:nvPr/>
        </p:nvSpPr>
        <p:spPr>
          <a:xfrm>
            <a:off x="1792638" y="2370259"/>
            <a:ext cx="1128000" cy="18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Weight:</a:t>
            </a:r>
            <a:r>
              <a:rPr lang="en" sz="1200"/>
              <a:t> </a:t>
            </a:r>
            <a:r>
              <a:rPr lang="en" sz="1200">
                <a:solidFill>
                  <a:srgbClr val="000000"/>
                </a:solidFill>
                <a:latin typeface="Calibri"/>
                <a:ea typeface="Calibri"/>
                <a:cs typeface="Calibri"/>
                <a:sym typeface="Calibri"/>
              </a:rPr>
              <a:t>⍺</a:t>
            </a:r>
            <a:r>
              <a:rPr lang="en" sz="1200"/>
              <a:t> </a:t>
            </a:r>
            <a:endParaRPr sz="1200"/>
          </a:p>
        </p:txBody>
      </p:sp>
      <p:sp>
        <p:nvSpPr>
          <p:cNvPr id="453" name="Shape 453"/>
          <p:cNvSpPr txBox="1"/>
          <p:nvPr/>
        </p:nvSpPr>
        <p:spPr>
          <a:xfrm>
            <a:off x="3756675" y="2372856"/>
            <a:ext cx="1128000" cy="18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t>Weight:</a:t>
            </a:r>
            <a:r>
              <a:rPr lang="en" sz="1200" dirty="0"/>
              <a:t> </a:t>
            </a:r>
            <a:r>
              <a:rPr lang="en" sz="1200" dirty="0">
                <a:solidFill>
                  <a:srgbClr val="000000"/>
                </a:solidFill>
                <a:latin typeface="Calibri"/>
                <a:ea typeface="Calibri"/>
                <a:cs typeface="Calibri"/>
                <a:sym typeface="Calibri"/>
              </a:rPr>
              <a:t>1</a:t>
            </a:r>
            <a:endParaRPr sz="1200" dirty="0"/>
          </a:p>
        </p:txBody>
      </p:sp>
      <p:sp>
        <p:nvSpPr>
          <p:cNvPr id="454" name="Shape 454"/>
          <p:cNvSpPr/>
          <p:nvPr/>
        </p:nvSpPr>
        <p:spPr>
          <a:xfrm rot="10800000">
            <a:off x="5375975" y="2607714"/>
            <a:ext cx="208200" cy="452250"/>
          </a:xfrm>
          <a:prstGeom prst="leftBrace">
            <a:avLst>
              <a:gd name="adj1" fmla="val 28805"/>
              <a:gd name="adj2" fmla="val 49418"/>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dirty="0"/>
              <a:t>Combine the loss from batches of different data sources</a:t>
            </a:r>
            <a:endParaRPr dirty="0"/>
          </a:p>
          <a:p>
            <a:pPr marL="914400" marR="0" lvl="1" indent="-317500" algn="l" rtl="0">
              <a:lnSpc>
                <a:spcPct val="150000"/>
              </a:lnSpc>
              <a:spcBef>
                <a:spcPts val="0"/>
              </a:spcBef>
              <a:spcAft>
                <a:spcPts val="0"/>
              </a:spcAft>
              <a:buSzPts val="1400"/>
              <a:buChar char="○"/>
            </a:pPr>
            <a:r>
              <a:rPr lang="en" dirty="0"/>
              <a:t>Each data source has a </a:t>
            </a:r>
            <a:r>
              <a:rPr lang="en" b="1" dirty="0"/>
              <a:t>weight</a:t>
            </a:r>
            <a:endParaRPr b="1" dirty="0"/>
          </a:p>
          <a:p>
            <a:pPr marL="914400" marR="0" lvl="1" indent="-317500" algn="l" rtl="0">
              <a:lnSpc>
                <a:spcPct val="150000"/>
              </a:lnSpc>
              <a:spcBef>
                <a:spcPts val="0"/>
              </a:spcBef>
              <a:spcAft>
                <a:spcPts val="0"/>
              </a:spcAft>
              <a:buSzPts val="1400"/>
              <a:buChar char="○"/>
            </a:pPr>
            <a:r>
              <a:rPr lang="en" dirty="0"/>
              <a:t>Each </a:t>
            </a:r>
            <a:r>
              <a:rPr lang="en" b="1" dirty="0"/>
              <a:t>gradient</a:t>
            </a:r>
            <a:r>
              <a:rPr lang="en" dirty="0"/>
              <a:t> covers all data sources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Multi-Reader</a:t>
            </a:r>
            <a:endParaRPr/>
          </a:p>
        </p:txBody>
      </p:sp>
      <p:sp>
        <p:nvSpPr>
          <p:cNvPr id="461" name="Shape 461"/>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dirty="0"/>
              <a:t>Multi-Reader can be understood as a </a:t>
            </a:r>
            <a:r>
              <a:rPr lang="en" b="1" dirty="0"/>
              <a:t>regularization</a:t>
            </a:r>
            <a:r>
              <a:rPr lang="en" dirty="0"/>
              <a:t> technique</a:t>
            </a:r>
            <a:endParaRPr dirty="0"/>
          </a:p>
          <a:p>
            <a:pPr marL="0" marR="0" lvl="0" indent="0" algn="l" rtl="0">
              <a:lnSpc>
                <a:spcPct val="150000"/>
              </a:lnSpc>
              <a:spcBef>
                <a:spcPts val="1600"/>
              </a:spcBef>
              <a:spcAft>
                <a:spcPts val="0"/>
              </a:spcAft>
              <a:buNone/>
            </a:pPr>
            <a:endParaRPr dirty="0"/>
          </a:p>
          <a:p>
            <a:pPr marL="0" marR="0" lvl="0" indent="0" algn="l" rtl="0">
              <a:lnSpc>
                <a:spcPct val="150000"/>
              </a:lnSpc>
              <a:spcBef>
                <a:spcPts val="1600"/>
              </a:spcBef>
              <a:spcAft>
                <a:spcPts val="0"/>
              </a:spcAft>
              <a:buNone/>
            </a:pPr>
            <a:endParaRPr dirty="0"/>
          </a:p>
          <a:p>
            <a:pPr marL="457200" marR="0" lvl="0" indent="-342900" algn="l" rtl="0">
              <a:lnSpc>
                <a:spcPct val="150000"/>
              </a:lnSpc>
              <a:spcBef>
                <a:spcPts val="1600"/>
              </a:spcBef>
              <a:spcAft>
                <a:spcPts val="0"/>
              </a:spcAft>
              <a:buSzPts val="1800"/>
              <a:buChar char="●"/>
            </a:pPr>
            <a:r>
              <a:rPr lang="en" dirty="0"/>
              <a:t>It's very useful in many scenarios:</a:t>
            </a:r>
            <a:endParaRPr dirty="0"/>
          </a:p>
          <a:p>
            <a:pPr marL="914400" marR="0" lvl="1" indent="-317500" algn="l" rtl="0">
              <a:lnSpc>
                <a:spcPct val="200000"/>
              </a:lnSpc>
              <a:spcBef>
                <a:spcPts val="0"/>
              </a:spcBef>
              <a:spcAft>
                <a:spcPts val="0"/>
              </a:spcAft>
              <a:buSzPts val="1400"/>
              <a:buChar char="○"/>
            </a:pPr>
            <a:r>
              <a:rPr lang="en" dirty="0"/>
              <a:t>Multiple keyword support</a:t>
            </a:r>
            <a:endParaRPr dirty="0"/>
          </a:p>
          <a:p>
            <a:pPr marL="914400" marR="0" lvl="1" indent="-317500" algn="l" rtl="0">
              <a:lnSpc>
                <a:spcPct val="200000"/>
              </a:lnSpc>
              <a:spcBef>
                <a:spcPts val="0"/>
              </a:spcBef>
              <a:spcAft>
                <a:spcPts val="0"/>
              </a:spcAft>
              <a:buSzPts val="1400"/>
              <a:buChar char="○"/>
            </a:pPr>
            <a:r>
              <a:rPr lang="en" dirty="0"/>
              <a:t>Multiple gender/age/race group support</a:t>
            </a:r>
            <a:endParaRPr dirty="0"/>
          </a:p>
          <a:p>
            <a:pPr marL="914400" marR="0" lvl="1" indent="-317500" algn="l" rtl="0">
              <a:lnSpc>
                <a:spcPct val="200000"/>
              </a:lnSpc>
              <a:spcBef>
                <a:spcPts val="0"/>
              </a:spcBef>
              <a:spcAft>
                <a:spcPts val="0"/>
              </a:spcAft>
              <a:buSzPts val="1400"/>
              <a:buChar char="○"/>
            </a:pPr>
            <a:r>
              <a:rPr lang="en" dirty="0"/>
              <a:t>Dialect and accented speech support</a:t>
            </a:r>
            <a:endParaRPr dirty="0"/>
          </a:p>
        </p:txBody>
      </p:sp>
      <p:pic>
        <p:nvPicPr>
          <p:cNvPr id="462" name="Shape 462"/>
          <p:cNvPicPr preferRelativeResize="0"/>
          <p:nvPr/>
        </p:nvPicPr>
        <p:blipFill>
          <a:blip r:embed="rId3">
            <a:alphaModFix/>
          </a:blip>
          <a:stretch>
            <a:fillRect/>
          </a:stretch>
        </p:blipFill>
        <p:spPr>
          <a:xfrm>
            <a:off x="2207250" y="1676776"/>
            <a:ext cx="3769074" cy="527300"/>
          </a:xfrm>
          <a:prstGeom prst="rect">
            <a:avLst/>
          </a:prstGeom>
          <a:noFill/>
          <a:ln>
            <a:noFill/>
          </a:ln>
        </p:spPr>
      </p:pic>
      <p:sp>
        <p:nvSpPr>
          <p:cNvPr id="463" name="Shape 463"/>
          <p:cNvSpPr/>
          <p:nvPr/>
        </p:nvSpPr>
        <p:spPr>
          <a:xfrm rot="5400000">
            <a:off x="3846075" y="1686700"/>
            <a:ext cx="148200" cy="1204800"/>
          </a:xfrm>
          <a:prstGeom prst="rightBrace">
            <a:avLst>
              <a:gd name="adj1" fmla="val 121566"/>
              <a:gd name="adj2" fmla="val 8017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txBox="1"/>
          <p:nvPr/>
        </p:nvSpPr>
        <p:spPr>
          <a:xfrm>
            <a:off x="2283450" y="2363200"/>
            <a:ext cx="2213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In-domain smaller set,</a:t>
            </a:r>
            <a:endParaRPr/>
          </a:p>
          <a:p>
            <a:pPr marL="0" lvl="0" indent="0" algn="ctr">
              <a:spcBef>
                <a:spcPts val="0"/>
              </a:spcBef>
              <a:spcAft>
                <a:spcPts val="0"/>
              </a:spcAft>
              <a:buNone/>
            </a:pPr>
            <a:r>
              <a:rPr lang="en"/>
              <a:t>easy to overfit</a:t>
            </a:r>
            <a:endParaRPr/>
          </a:p>
        </p:txBody>
      </p:sp>
      <p:sp>
        <p:nvSpPr>
          <p:cNvPr id="465" name="Shape 465"/>
          <p:cNvSpPr/>
          <p:nvPr/>
        </p:nvSpPr>
        <p:spPr>
          <a:xfrm rot="5400000">
            <a:off x="5278700" y="1655050"/>
            <a:ext cx="148200" cy="1268100"/>
          </a:xfrm>
          <a:prstGeom prst="rightBrace">
            <a:avLst>
              <a:gd name="adj1" fmla="val 121566"/>
              <a:gd name="adj2" fmla="val 19042"/>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txBox="1"/>
          <p:nvPr/>
        </p:nvSpPr>
        <p:spPr>
          <a:xfrm>
            <a:off x="4824025" y="2361600"/>
            <a:ext cx="24324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Large set, for regularization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Part 3:</a:t>
            </a:r>
            <a:endParaRPr/>
          </a:p>
          <a:p>
            <a:pPr marL="0" lvl="0" indent="0" rtl="0">
              <a:spcBef>
                <a:spcPts val="0"/>
              </a:spcBef>
              <a:spcAft>
                <a:spcPts val="0"/>
              </a:spcAft>
              <a:buNone/>
            </a:pPr>
            <a:endParaRPr/>
          </a:p>
          <a:p>
            <a:pPr marL="0" lvl="0" indent="0" rtl="0">
              <a:spcBef>
                <a:spcPts val="0"/>
              </a:spcBef>
              <a:spcAft>
                <a:spcPts val="0"/>
              </a:spcAft>
              <a:buNone/>
            </a:pPr>
            <a:r>
              <a:rPr lang="en"/>
              <a:t>Text-Independent Speaker Verification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Text-Independent</a:t>
            </a:r>
            <a:endParaRPr/>
          </a:p>
        </p:txBody>
      </p:sp>
      <p:sp>
        <p:nvSpPr>
          <p:cNvPr id="477" name="Shape 477"/>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dirty="0"/>
              <a:t>We are interested in identifying speaker based on </a:t>
            </a:r>
            <a:r>
              <a:rPr lang="en" b="1" dirty="0"/>
              <a:t>arbitrary</a:t>
            </a:r>
            <a:r>
              <a:rPr lang="en" dirty="0"/>
              <a:t> speech</a:t>
            </a:r>
            <a:endParaRPr dirty="0"/>
          </a:p>
          <a:p>
            <a:pPr marL="457200" marR="0" lvl="0" indent="-342900" algn="l" rtl="0">
              <a:lnSpc>
                <a:spcPct val="150000"/>
              </a:lnSpc>
              <a:spcBef>
                <a:spcPts val="0"/>
              </a:spcBef>
              <a:spcAft>
                <a:spcPts val="0"/>
              </a:spcAft>
              <a:buClr>
                <a:schemeClr val="dk2"/>
              </a:buClr>
              <a:buSzPts val="1800"/>
              <a:buFont typeface="Roboto"/>
              <a:buChar char="●"/>
            </a:pPr>
            <a:r>
              <a:rPr lang="en" dirty="0"/>
              <a:t>Challenge:</a:t>
            </a:r>
            <a:endParaRPr dirty="0"/>
          </a:p>
          <a:p>
            <a:pPr marL="914400" marR="0" lvl="1" indent="-342900" algn="l" rtl="0">
              <a:lnSpc>
                <a:spcPct val="200000"/>
              </a:lnSpc>
              <a:spcBef>
                <a:spcPts val="0"/>
              </a:spcBef>
              <a:spcAft>
                <a:spcPts val="0"/>
              </a:spcAft>
              <a:buClr>
                <a:schemeClr val="dk2"/>
              </a:buClr>
              <a:buSzPts val="1800"/>
              <a:buFont typeface="Roboto"/>
              <a:buChar char="○"/>
            </a:pPr>
            <a:r>
              <a:rPr lang="en" dirty="0"/>
              <a:t>Length of utterance can vary</a:t>
            </a:r>
            <a:endParaRPr dirty="0"/>
          </a:p>
          <a:p>
            <a:pPr marL="914400" marR="0" lvl="1" indent="-317500" algn="l" rtl="0">
              <a:lnSpc>
                <a:spcPct val="200000"/>
              </a:lnSpc>
              <a:spcBef>
                <a:spcPts val="0"/>
              </a:spcBef>
              <a:spcAft>
                <a:spcPts val="0"/>
              </a:spcAft>
              <a:buSzPts val="1400"/>
              <a:buChar char="○"/>
            </a:pPr>
            <a:r>
              <a:rPr lang="en" dirty="0"/>
              <a:t>Unlike keyword-based, where we assume fixed-length (0.8s) for keyword segment</a:t>
            </a:r>
            <a:endParaRPr dirty="0"/>
          </a:p>
          <a:p>
            <a:pPr marL="457200" marR="0" lvl="0" indent="-342900" algn="l" rtl="0">
              <a:lnSpc>
                <a:spcPct val="200000"/>
              </a:lnSpc>
              <a:spcBef>
                <a:spcPts val="0"/>
              </a:spcBef>
              <a:spcAft>
                <a:spcPts val="0"/>
              </a:spcAft>
              <a:buSzPts val="1800"/>
              <a:buChar char="●"/>
            </a:pPr>
            <a:r>
              <a:rPr lang="en" dirty="0"/>
              <a:t>Naive solution: Full sequence training?</a:t>
            </a:r>
            <a:endParaRPr dirty="0"/>
          </a:p>
          <a:p>
            <a:pPr marL="914400" marR="0" lvl="1" indent="-317500" algn="l" rtl="0">
              <a:lnSpc>
                <a:spcPct val="200000"/>
              </a:lnSpc>
              <a:spcBef>
                <a:spcPts val="0"/>
              </a:spcBef>
              <a:spcAft>
                <a:spcPts val="0"/>
              </a:spcAft>
              <a:buSzPts val="1400"/>
              <a:buChar char="○"/>
            </a:pPr>
            <a:r>
              <a:rPr lang="en" dirty="0"/>
              <a:t>No batching - very very slow</a:t>
            </a:r>
            <a:endParaRPr dirty="0"/>
          </a:p>
          <a:p>
            <a:pPr marL="914400" marR="0" lvl="1" indent="-317500" algn="l" rtl="0">
              <a:lnSpc>
                <a:spcPct val="200000"/>
              </a:lnSpc>
              <a:spcBef>
                <a:spcPts val="0"/>
              </a:spcBef>
              <a:spcAft>
                <a:spcPts val="0"/>
              </a:spcAft>
              <a:buSzPts val="1400"/>
              <a:buChar char="○"/>
            </a:pPr>
            <a:r>
              <a:rPr lang="en" dirty="0"/>
              <a:t>Dynamic RNN unrolling - even slower...</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Text-Independent: Sliding window inference</a:t>
            </a:r>
            <a:endParaRPr/>
          </a:p>
        </p:txBody>
      </p:sp>
      <p:sp>
        <p:nvSpPr>
          <p:cNvPr id="483" name="Shape 483"/>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a:t>In inference time, we extract sliding windows, and compute per-window d-vector</a:t>
            </a:r>
            <a:endParaRPr/>
          </a:p>
          <a:p>
            <a:pPr marL="457200" marR="0" lvl="0" indent="-342900" algn="l" rtl="0">
              <a:lnSpc>
                <a:spcPct val="150000"/>
              </a:lnSpc>
              <a:spcBef>
                <a:spcPts val="0"/>
              </a:spcBef>
              <a:spcAft>
                <a:spcPts val="0"/>
              </a:spcAft>
              <a:buClr>
                <a:schemeClr val="dk2"/>
              </a:buClr>
              <a:buSzPts val="1800"/>
              <a:buFont typeface="Roboto"/>
              <a:buChar char="●"/>
            </a:pPr>
            <a:r>
              <a:rPr lang="en"/>
              <a:t>For experiments, we use 1.6s window size, with 50% overlap</a:t>
            </a:r>
            <a:endParaRPr/>
          </a:p>
        </p:txBody>
      </p:sp>
      <p:pic>
        <p:nvPicPr>
          <p:cNvPr id="484" name="Shape 484"/>
          <p:cNvPicPr preferRelativeResize="0"/>
          <p:nvPr/>
        </p:nvPicPr>
        <p:blipFill>
          <a:blip r:embed="rId3">
            <a:alphaModFix/>
          </a:blip>
          <a:stretch>
            <a:fillRect/>
          </a:stretch>
        </p:blipFill>
        <p:spPr>
          <a:xfrm>
            <a:off x="1894100" y="2030800"/>
            <a:ext cx="5355799" cy="303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Text-Independent: Training</a:t>
            </a:r>
            <a:endParaRPr/>
          </a:p>
        </p:txBody>
      </p:sp>
      <p:pic>
        <p:nvPicPr>
          <p:cNvPr id="490" name="Shape 490"/>
          <p:cNvPicPr preferRelativeResize="0"/>
          <p:nvPr/>
        </p:nvPicPr>
        <p:blipFill>
          <a:blip r:embed="rId3">
            <a:alphaModFix/>
          </a:blip>
          <a:stretch>
            <a:fillRect/>
          </a:stretch>
        </p:blipFill>
        <p:spPr>
          <a:xfrm>
            <a:off x="1375000" y="1136250"/>
            <a:ext cx="5669699" cy="2229350"/>
          </a:xfrm>
          <a:prstGeom prst="rect">
            <a:avLst/>
          </a:prstGeom>
          <a:noFill/>
          <a:ln>
            <a:noFill/>
          </a:ln>
        </p:spPr>
      </p:pic>
      <p:sp>
        <p:nvSpPr>
          <p:cNvPr id="491" name="Shape 491"/>
          <p:cNvSpPr txBox="1">
            <a:spLocks noGrp="1"/>
          </p:cNvSpPr>
          <p:nvPr>
            <p:ph type="body" idx="1"/>
          </p:nvPr>
        </p:nvSpPr>
        <p:spPr>
          <a:xfrm>
            <a:off x="180900" y="3505900"/>
            <a:ext cx="8782200" cy="1349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a:t>In training time, we need to </a:t>
            </a:r>
            <a:r>
              <a:rPr lang="en" b="1"/>
              <a:t>group utterances by length</a:t>
            </a:r>
            <a:endParaRPr b="1"/>
          </a:p>
          <a:p>
            <a:pPr marL="457200" marR="0" lvl="0" indent="-342900" algn="l" rtl="0">
              <a:lnSpc>
                <a:spcPct val="150000"/>
              </a:lnSpc>
              <a:spcBef>
                <a:spcPts val="0"/>
              </a:spcBef>
              <a:spcAft>
                <a:spcPts val="0"/>
              </a:spcAft>
              <a:buSzPts val="1800"/>
              <a:buChar char="●"/>
            </a:pPr>
            <a:r>
              <a:rPr lang="en"/>
              <a:t>Extract segments by minimal truncation</a:t>
            </a:r>
            <a:endParaRPr/>
          </a:p>
          <a:p>
            <a:pPr marL="457200" marR="0" lvl="0" indent="-342900" algn="l" rtl="0">
              <a:lnSpc>
                <a:spcPct val="150000"/>
              </a:lnSpc>
              <a:spcBef>
                <a:spcPts val="0"/>
              </a:spcBef>
              <a:spcAft>
                <a:spcPts val="0"/>
              </a:spcAft>
              <a:buSzPts val="1800"/>
              <a:buChar char="●"/>
            </a:pPr>
            <a:r>
              <a:rPr lang="en"/>
              <a:t>Form batches of same-length segments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Part 4:</a:t>
            </a:r>
            <a:endParaRPr/>
          </a:p>
          <a:p>
            <a:pPr marL="0" lvl="0" indent="0" rtl="0">
              <a:spcBef>
                <a:spcPts val="0"/>
              </a:spcBef>
              <a:spcAft>
                <a:spcPts val="0"/>
              </a:spcAft>
              <a:buNone/>
            </a:pPr>
            <a:endParaRPr/>
          </a:p>
          <a:p>
            <a:pPr marL="0" lvl="0" indent="0" rtl="0">
              <a:spcBef>
                <a:spcPts val="0"/>
              </a:spcBef>
              <a:spcAft>
                <a:spcPts val="0"/>
              </a:spcAft>
              <a:buNone/>
            </a:pPr>
            <a:r>
              <a:rPr lang="en"/>
              <a:t>Experiment Results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Multi-Reader </a:t>
            </a:r>
            <a:r>
              <a:rPr lang="en"/>
              <a:t>vs. Direct mixing</a:t>
            </a:r>
            <a:endParaRPr/>
          </a:p>
        </p:txBody>
      </p:sp>
      <p:graphicFrame>
        <p:nvGraphicFramePr>
          <p:cNvPr id="508" name="Shape 508"/>
          <p:cNvGraphicFramePr/>
          <p:nvPr>
            <p:extLst>
              <p:ext uri="{D42A27DB-BD31-4B8C-83A1-F6EECF244321}">
                <p14:modId xmlns:p14="http://schemas.microsoft.com/office/powerpoint/2010/main" val="3767869905"/>
              </p:ext>
            </p:extLst>
          </p:nvPr>
        </p:nvGraphicFramePr>
        <p:xfrm>
          <a:off x="998850" y="1846825"/>
          <a:ext cx="7239000" cy="2590620"/>
        </p:xfrm>
        <a:graphic>
          <a:graphicData uri="http://schemas.openxmlformats.org/drawingml/2006/table">
            <a:tbl>
              <a:tblPr>
                <a:noFill/>
                <a:tableStyleId>{010E07A5-0D84-4496-8E13-A0CC3D2523DF}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gridSpan="2">
                  <a:txBody>
                    <a:bodyPr/>
                    <a:lstStyle/>
                    <a:p>
                      <a:pPr marL="0" lvl="0" indent="0" algn="ctr" rtl="0">
                        <a:spcBef>
                          <a:spcPts val="0"/>
                        </a:spcBef>
                        <a:spcAft>
                          <a:spcPts val="0"/>
                        </a:spcAft>
                        <a:buNone/>
                      </a:pPr>
                      <a:r>
                        <a:rPr lang="en" b="1" dirty="0"/>
                        <a:t>Testing data</a:t>
                      </a:r>
                      <a:endParaRPr b="1" dirty="0"/>
                    </a:p>
                  </a:txBody>
                  <a:tcPr marL="91425" marR="91425" marT="91425" marB="91425" anchor="ctr">
                    <a:solidFill>
                      <a:srgbClr val="FCE5CD"/>
                    </a:solidFill>
                  </a:tcPr>
                </a:tc>
                <a:tc hMerge="1">
                  <a:txBody>
                    <a:bodyPr/>
                    <a:lstStyle/>
                    <a:p>
                      <a:endParaRPr lang="en-US"/>
                    </a:p>
                  </a:txBody>
                  <a:tcPr/>
                </a:tc>
                <a:tc rowSpan="2">
                  <a:txBody>
                    <a:bodyPr/>
                    <a:lstStyle/>
                    <a:p>
                      <a:pPr marL="0" lvl="0" indent="0" algn="ctr" rtl="0">
                        <a:spcBef>
                          <a:spcPts val="0"/>
                        </a:spcBef>
                        <a:spcAft>
                          <a:spcPts val="0"/>
                        </a:spcAft>
                        <a:buNone/>
                      </a:pPr>
                      <a:r>
                        <a:rPr lang="en" b="1"/>
                        <a:t>Mixed data</a:t>
                      </a:r>
                      <a:endParaRPr b="1"/>
                    </a:p>
                    <a:p>
                      <a:pPr marL="0" lvl="0" indent="0" algn="ctr">
                        <a:spcBef>
                          <a:spcPts val="0"/>
                        </a:spcBef>
                        <a:spcAft>
                          <a:spcPts val="0"/>
                        </a:spcAft>
                        <a:buNone/>
                      </a:pPr>
                      <a:r>
                        <a:rPr lang="en" b="1"/>
                        <a:t>EER (%)</a:t>
                      </a:r>
                      <a:endParaRPr b="1"/>
                    </a:p>
                  </a:txBody>
                  <a:tcPr marL="91425" marR="91425" marT="91425" marB="91425" anchor="ctr">
                    <a:solidFill>
                      <a:srgbClr val="FCE5CD"/>
                    </a:solidFill>
                  </a:tcPr>
                </a:tc>
                <a:tc rowSpan="2">
                  <a:txBody>
                    <a:bodyPr/>
                    <a:lstStyle/>
                    <a:p>
                      <a:pPr marL="0" lvl="0" indent="0" algn="ctr" rtl="0">
                        <a:spcBef>
                          <a:spcPts val="0"/>
                        </a:spcBef>
                        <a:spcAft>
                          <a:spcPts val="0"/>
                        </a:spcAft>
                        <a:buNone/>
                      </a:pPr>
                      <a:r>
                        <a:rPr lang="en" b="1"/>
                        <a:t>Multi-Reader</a:t>
                      </a:r>
                      <a:endParaRPr b="1"/>
                    </a:p>
                    <a:p>
                      <a:pPr marL="0" lvl="0" indent="0" algn="ctr">
                        <a:spcBef>
                          <a:spcPts val="0"/>
                        </a:spcBef>
                        <a:spcAft>
                          <a:spcPts val="0"/>
                        </a:spcAft>
                        <a:buNone/>
                      </a:pPr>
                      <a:r>
                        <a:rPr lang="en" b="1"/>
                        <a:t>EER (%)</a:t>
                      </a:r>
                      <a:endParaRPr b="1"/>
                    </a:p>
                  </a:txBody>
                  <a:tcPr marL="91425" marR="91425" marT="91425" marB="91425" anchor="ctr">
                    <a:solidFill>
                      <a:srgbClr val="FCE5CD"/>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t>Enrollment</a:t>
                      </a:r>
                      <a:endParaRPr b="1"/>
                    </a:p>
                    <a:p>
                      <a:pPr marL="0" lvl="0" indent="0" algn="ctr">
                        <a:spcBef>
                          <a:spcPts val="0"/>
                        </a:spcBef>
                        <a:spcAft>
                          <a:spcPts val="0"/>
                        </a:spcAft>
                        <a:buNone/>
                      </a:pPr>
                      <a:r>
                        <a:rPr lang="en" b="1"/>
                        <a:t>(~ 4.5 utts per spk)</a:t>
                      </a:r>
                      <a:endParaRPr b="1"/>
                    </a:p>
                  </a:txBody>
                  <a:tcPr marL="91425" marR="91425" marT="91425" marB="91425" anchor="ctr">
                    <a:solidFill>
                      <a:srgbClr val="FCE5CD"/>
                    </a:solidFill>
                  </a:tcPr>
                </a:tc>
                <a:tc>
                  <a:txBody>
                    <a:bodyPr/>
                    <a:lstStyle/>
                    <a:p>
                      <a:pPr marL="0" lvl="0" indent="0" algn="ctr" rtl="0">
                        <a:spcBef>
                          <a:spcPts val="0"/>
                        </a:spcBef>
                        <a:spcAft>
                          <a:spcPts val="0"/>
                        </a:spcAft>
                        <a:buNone/>
                      </a:pPr>
                      <a:r>
                        <a:rPr lang="en" b="1"/>
                        <a:t>Verification</a:t>
                      </a:r>
                      <a:endParaRPr b="1"/>
                    </a:p>
                    <a:p>
                      <a:pPr marL="0" lvl="0" indent="0" algn="ctr">
                        <a:spcBef>
                          <a:spcPts val="0"/>
                        </a:spcBef>
                        <a:spcAft>
                          <a:spcPts val="0"/>
                        </a:spcAft>
                        <a:buNone/>
                      </a:pPr>
                      <a:r>
                        <a:rPr lang="en" b="1"/>
                        <a:t>(~ 10 utts per spk)</a:t>
                      </a:r>
                      <a:endParaRPr b="1"/>
                    </a:p>
                  </a:txBody>
                  <a:tcPr marL="91425" marR="91425" marT="91425" marB="91425" anchor="ctr">
                    <a:solidFill>
                      <a:srgbClr val="FCE5CD"/>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81000">
                <a:tc>
                  <a:txBody>
                    <a:bodyPr/>
                    <a:lstStyle/>
                    <a:p>
                      <a:pPr marL="0" lvl="0" indent="0" algn="ctr">
                        <a:spcBef>
                          <a:spcPts val="0"/>
                        </a:spcBef>
                        <a:spcAft>
                          <a:spcPts val="0"/>
                        </a:spcAft>
                        <a:buNone/>
                      </a:pPr>
                      <a:r>
                        <a:rPr lang="en"/>
                        <a:t>OK Google</a:t>
                      </a:r>
                      <a:endParaRPr/>
                    </a:p>
                  </a:txBody>
                  <a:tcPr marL="91425" marR="91425" marT="91425" marB="91425" anchor="ctr"/>
                </a:tc>
                <a:tc>
                  <a:txBody>
                    <a:bodyPr/>
                    <a:lstStyle/>
                    <a:p>
                      <a:pPr marL="0" lvl="0" indent="0" algn="ctr">
                        <a:spcBef>
                          <a:spcPts val="0"/>
                        </a:spcBef>
                        <a:spcAft>
                          <a:spcPts val="0"/>
                        </a:spcAft>
                        <a:buNone/>
                      </a:pPr>
                      <a:r>
                        <a:rPr lang="en"/>
                        <a:t>OK Google</a:t>
                      </a:r>
                      <a:endParaRPr/>
                    </a:p>
                  </a:txBody>
                  <a:tcPr marL="91425" marR="91425" marT="91425" marB="91425" anchor="ctr"/>
                </a:tc>
                <a:tc>
                  <a:txBody>
                    <a:bodyPr/>
                    <a:lstStyle/>
                    <a:p>
                      <a:pPr marL="0" lvl="0" indent="0" algn="ctr">
                        <a:spcBef>
                          <a:spcPts val="0"/>
                        </a:spcBef>
                        <a:spcAft>
                          <a:spcPts val="0"/>
                        </a:spcAft>
                        <a:buNone/>
                      </a:pPr>
                      <a:r>
                        <a:rPr lang="en"/>
                        <a:t>1.16</a:t>
                      </a:r>
                      <a:endParaRPr/>
                    </a:p>
                  </a:txBody>
                  <a:tcPr marL="91425" marR="91425" marT="91425" marB="91425" anchor="ctr"/>
                </a:tc>
                <a:tc>
                  <a:txBody>
                    <a:bodyPr/>
                    <a:lstStyle/>
                    <a:p>
                      <a:pPr marL="0" lvl="0" indent="0" algn="ctr">
                        <a:spcBef>
                          <a:spcPts val="0"/>
                        </a:spcBef>
                        <a:spcAft>
                          <a:spcPts val="0"/>
                        </a:spcAft>
                        <a:buNone/>
                      </a:pPr>
                      <a:r>
                        <a:rPr lang="en"/>
                        <a:t>0.82</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a:spcBef>
                          <a:spcPts val="0"/>
                        </a:spcBef>
                        <a:spcAft>
                          <a:spcPts val="0"/>
                        </a:spcAft>
                        <a:buNone/>
                      </a:pPr>
                      <a:r>
                        <a:rPr lang="en"/>
                        <a:t>OK Google</a:t>
                      </a:r>
                      <a:endParaRPr/>
                    </a:p>
                  </a:txBody>
                  <a:tcPr marL="91425" marR="91425" marT="91425" marB="91425" anchor="ctr"/>
                </a:tc>
                <a:tc>
                  <a:txBody>
                    <a:bodyPr/>
                    <a:lstStyle/>
                    <a:p>
                      <a:pPr marL="0" lvl="0" indent="0" algn="ctr">
                        <a:spcBef>
                          <a:spcPts val="0"/>
                        </a:spcBef>
                        <a:spcAft>
                          <a:spcPts val="0"/>
                        </a:spcAft>
                        <a:buNone/>
                      </a:pPr>
                      <a:r>
                        <a:rPr lang="en"/>
                        <a:t>Hey Google</a:t>
                      </a:r>
                      <a:endParaRPr/>
                    </a:p>
                  </a:txBody>
                  <a:tcPr marL="91425" marR="91425" marT="91425" marB="91425" anchor="ctr"/>
                </a:tc>
                <a:tc>
                  <a:txBody>
                    <a:bodyPr/>
                    <a:lstStyle/>
                    <a:p>
                      <a:pPr marL="0" lvl="0" indent="0" algn="ctr">
                        <a:spcBef>
                          <a:spcPts val="0"/>
                        </a:spcBef>
                        <a:spcAft>
                          <a:spcPts val="0"/>
                        </a:spcAft>
                        <a:buNone/>
                      </a:pPr>
                      <a:r>
                        <a:rPr lang="en"/>
                        <a:t>4.47</a:t>
                      </a:r>
                      <a:endParaRPr/>
                    </a:p>
                  </a:txBody>
                  <a:tcPr marL="91425" marR="91425" marT="91425" marB="91425" anchor="ctr"/>
                </a:tc>
                <a:tc>
                  <a:txBody>
                    <a:bodyPr/>
                    <a:lstStyle/>
                    <a:p>
                      <a:pPr marL="0" lvl="0" indent="0" algn="ctr">
                        <a:spcBef>
                          <a:spcPts val="0"/>
                        </a:spcBef>
                        <a:spcAft>
                          <a:spcPts val="0"/>
                        </a:spcAft>
                        <a:buNone/>
                      </a:pPr>
                      <a:r>
                        <a:rPr lang="en"/>
                        <a:t>2.99</a:t>
                      </a:r>
                      <a:endParaRPr/>
                    </a:p>
                  </a:txBody>
                  <a:tcPr marL="91425" marR="91425" marT="91425" marB="91425" anchor="ctr"/>
                </a:tc>
                <a:extLst>
                  <a:ext uri="{0D108BD9-81ED-4DB2-BD59-A6C34878D82A}">
                    <a16:rowId xmlns:a16="http://schemas.microsoft.com/office/drawing/2014/main" val="10003"/>
                  </a:ext>
                </a:extLst>
              </a:tr>
              <a:tr h="381000">
                <a:tc>
                  <a:txBody>
                    <a:bodyPr/>
                    <a:lstStyle/>
                    <a:p>
                      <a:pPr marL="0" lvl="0" indent="0" algn="ctr">
                        <a:spcBef>
                          <a:spcPts val="0"/>
                        </a:spcBef>
                        <a:spcAft>
                          <a:spcPts val="0"/>
                        </a:spcAft>
                        <a:buNone/>
                      </a:pPr>
                      <a:r>
                        <a:rPr lang="en"/>
                        <a:t>Hey Google</a:t>
                      </a:r>
                      <a:endParaRPr/>
                    </a:p>
                  </a:txBody>
                  <a:tcPr marL="91425" marR="91425" marT="91425" marB="91425" anchor="ctr"/>
                </a:tc>
                <a:tc>
                  <a:txBody>
                    <a:bodyPr/>
                    <a:lstStyle/>
                    <a:p>
                      <a:pPr marL="0" lvl="0" indent="0" algn="ctr">
                        <a:spcBef>
                          <a:spcPts val="0"/>
                        </a:spcBef>
                        <a:spcAft>
                          <a:spcPts val="0"/>
                        </a:spcAft>
                        <a:buNone/>
                      </a:pPr>
                      <a:r>
                        <a:rPr lang="en"/>
                        <a:t>OK Google</a:t>
                      </a:r>
                      <a:endParaRPr/>
                    </a:p>
                  </a:txBody>
                  <a:tcPr marL="91425" marR="91425" marT="91425" marB="91425" anchor="ctr"/>
                </a:tc>
                <a:tc>
                  <a:txBody>
                    <a:bodyPr/>
                    <a:lstStyle/>
                    <a:p>
                      <a:pPr marL="0" lvl="0" indent="0" algn="ctr">
                        <a:spcBef>
                          <a:spcPts val="0"/>
                        </a:spcBef>
                        <a:spcAft>
                          <a:spcPts val="0"/>
                        </a:spcAft>
                        <a:buNone/>
                      </a:pPr>
                      <a:r>
                        <a:rPr lang="en"/>
                        <a:t>3.30</a:t>
                      </a:r>
                      <a:endParaRPr/>
                    </a:p>
                  </a:txBody>
                  <a:tcPr marL="91425" marR="91425" marT="91425" marB="91425" anchor="ctr"/>
                </a:tc>
                <a:tc>
                  <a:txBody>
                    <a:bodyPr/>
                    <a:lstStyle/>
                    <a:p>
                      <a:pPr marL="0" lvl="0" indent="0" algn="ctr">
                        <a:spcBef>
                          <a:spcPts val="0"/>
                        </a:spcBef>
                        <a:spcAft>
                          <a:spcPts val="0"/>
                        </a:spcAft>
                        <a:buNone/>
                      </a:pPr>
                      <a:r>
                        <a:rPr lang="en"/>
                        <a:t>2.30</a:t>
                      </a:r>
                      <a:endParaRPr/>
                    </a:p>
                  </a:txBody>
                  <a:tcPr marL="91425" marR="91425" marT="91425" marB="91425" anchor="ctr"/>
                </a:tc>
                <a:extLst>
                  <a:ext uri="{0D108BD9-81ED-4DB2-BD59-A6C34878D82A}">
                    <a16:rowId xmlns:a16="http://schemas.microsoft.com/office/drawing/2014/main" val="10004"/>
                  </a:ext>
                </a:extLst>
              </a:tr>
              <a:tr h="381000">
                <a:tc>
                  <a:txBody>
                    <a:bodyPr/>
                    <a:lstStyle/>
                    <a:p>
                      <a:pPr marL="0" lvl="0" indent="0" algn="ctr">
                        <a:spcBef>
                          <a:spcPts val="0"/>
                        </a:spcBef>
                        <a:spcAft>
                          <a:spcPts val="0"/>
                        </a:spcAft>
                        <a:buNone/>
                      </a:pPr>
                      <a:r>
                        <a:rPr lang="en"/>
                        <a:t>Hey Google</a:t>
                      </a:r>
                      <a:endParaRPr/>
                    </a:p>
                  </a:txBody>
                  <a:tcPr marL="91425" marR="91425" marT="91425" marB="91425" anchor="ctr"/>
                </a:tc>
                <a:tc>
                  <a:txBody>
                    <a:bodyPr/>
                    <a:lstStyle/>
                    <a:p>
                      <a:pPr marL="0" lvl="0" indent="0" algn="ctr">
                        <a:spcBef>
                          <a:spcPts val="0"/>
                        </a:spcBef>
                        <a:spcAft>
                          <a:spcPts val="0"/>
                        </a:spcAft>
                        <a:buNone/>
                      </a:pPr>
                      <a:r>
                        <a:rPr lang="en"/>
                        <a:t>Hey Google</a:t>
                      </a:r>
                      <a:endParaRPr/>
                    </a:p>
                  </a:txBody>
                  <a:tcPr marL="91425" marR="91425" marT="91425" marB="91425" anchor="ctr"/>
                </a:tc>
                <a:tc>
                  <a:txBody>
                    <a:bodyPr/>
                    <a:lstStyle/>
                    <a:p>
                      <a:pPr marL="0" lvl="0" indent="0" algn="ctr">
                        <a:spcBef>
                          <a:spcPts val="0"/>
                        </a:spcBef>
                        <a:spcAft>
                          <a:spcPts val="0"/>
                        </a:spcAft>
                        <a:buNone/>
                      </a:pPr>
                      <a:r>
                        <a:rPr lang="en"/>
                        <a:t>1.69</a:t>
                      </a:r>
                      <a:endParaRPr/>
                    </a:p>
                  </a:txBody>
                  <a:tcPr marL="91425" marR="91425" marT="91425" marB="91425" anchor="ctr"/>
                </a:tc>
                <a:tc>
                  <a:txBody>
                    <a:bodyPr/>
                    <a:lstStyle/>
                    <a:p>
                      <a:pPr marL="0" lvl="0" indent="0" algn="ctr">
                        <a:spcBef>
                          <a:spcPts val="0"/>
                        </a:spcBef>
                        <a:spcAft>
                          <a:spcPts val="0"/>
                        </a:spcAft>
                        <a:buNone/>
                      </a:pPr>
                      <a:r>
                        <a:rPr lang="en" dirty="0"/>
                        <a:t>1.15</a:t>
                      </a:r>
                      <a:endParaRPr dirty="0"/>
                    </a:p>
                  </a:txBody>
                  <a:tcPr marL="91425" marR="91425" marT="91425" marB="91425" anchor="ctr"/>
                </a:tc>
                <a:extLst>
                  <a:ext uri="{0D108BD9-81ED-4DB2-BD59-A6C34878D82A}">
                    <a16:rowId xmlns:a16="http://schemas.microsoft.com/office/drawing/2014/main" val="10005"/>
                  </a:ext>
                </a:extLst>
              </a:tr>
            </a:tbl>
          </a:graphicData>
        </a:graphic>
      </p:graphicFrame>
      <p:sp>
        <p:nvSpPr>
          <p:cNvPr id="509" name="Shape 509"/>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dirty="0"/>
              <a:t>Text-dependent (keyword-based) experiments:</a:t>
            </a:r>
            <a:endParaRPr dirty="0"/>
          </a:p>
        </p:txBody>
      </p:sp>
      <p:sp>
        <p:nvSpPr>
          <p:cNvPr id="5" name="Shape 431">
            <a:extLst>
              <a:ext uri="{FF2B5EF4-FFF2-40B4-BE49-F238E27FC236}">
                <a16:creationId xmlns:a16="http://schemas.microsoft.com/office/drawing/2014/main" id="{CBE3AD54-DC4D-B646-9490-E246331F54EE}"/>
              </a:ext>
            </a:extLst>
          </p:cNvPr>
          <p:cNvSpPr/>
          <p:nvPr/>
        </p:nvSpPr>
        <p:spPr>
          <a:xfrm flipH="1">
            <a:off x="849080" y="3249386"/>
            <a:ext cx="122466" cy="783771"/>
          </a:xfrm>
          <a:prstGeom prst="rightBrace">
            <a:avLst>
              <a:gd name="adj1" fmla="val 44219"/>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a:extLst>
              <a:ext uri="{FF2B5EF4-FFF2-40B4-BE49-F238E27FC236}">
                <a16:creationId xmlns:a16="http://schemas.microsoft.com/office/drawing/2014/main" id="{1236305B-876A-0346-8FA4-36B8D2CA84F6}"/>
              </a:ext>
            </a:extLst>
          </p:cNvPr>
          <p:cNvSpPr txBox="1"/>
          <p:nvPr/>
        </p:nvSpPr>
        <p:spPr>
          <a:xfrm>
            <a:off x="-61233" y="3318105"/>
            <a:ext cx="971546" cy="646331"/>
          </a:xfrm>
          <a:prstGeom prst="rect">
            <a:avLst/>
          </a:prstGeom>
          <a:noFill/>
        </p:spPr>
        <p:txBody>
          <a:bodyPr wrap="square" rtlCol="0" anchor="ctr">
            <a:spAutoFit/>
          </a:bodyPr>
          <a:lstStyle/>
          <a:p>
            <a:pPr algn="ctr"/>
            <a:r>
              <a:rPr lang="en-US" altLang="zh-Hans" sz="1200" dirty="0">
                <a:solidFill>
                  <a:schemeClr val="tx1">
                    <a:lumMod val="75000"/>
                  </a:schemeClr>
                </a:solidFill>
              </a:rPr>
              <a:t>cross-keyword</a:t>
            </a:r>
            <a:r>
              <a:rPr lang="zh-Hans" altLang="en-US" sz="1200" dirty="0">
                <a:solidFill>
                  <a:schemeClr val="tx1">
                    <a:lumMod val="75000"/>
                  </a:schemeClr>
                </a:solidFill>
              </a:rPr>
              <a:t> </a:t>
            </a:r>
            <a:r>
              <a:rPr lang="en-US" altLang="zh-Hans" sz="1200" dirty="0">
                <a:solidFill>
                  <a:schemeClr val="tx1">
                    <a:lumMod val="75000"/>
                  </a:schemeClr>
                </a:solidFill>
              </a:rPr>
              <a:t>verification</a:t>
            </a:r>
            <a:endParaRPr lang="en-US" sz="1200" dirty="0">
              <a:solidFill>
                <a:schemeClr val="tx1">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TE2E vs. GE2E</a:t>
            </a:r>
            <a:endParaRPr/>
          </a:p>
        </p:txBody>
      </p:sp>
      <p:graphicFrame>
        <p:nvGraphicFramePr>
          <p:cNvPr id="515" name="Shape 515"/>
          <p:cNvGraphicFramePr/>
          <p:nvPr/>
        </p:nvGraphicFramePr>
        <p:xfrm>
          <a:off x="998850" y="1846825"/>
          <a:ext cx="7239000" cy="2590620"/>
        </p:xfrm>
        <a:graphic>
          <a:graphicData uri="http://schemas.openxmlformats.org/drawingml/2006/table">
            <a:tbl>
              <a:tblPr>
                <a:noFill/>
                <a:tableStyleId>{010E07A5-0D84-4496-8E13-A0CC3D2523DF}</a:tableStyleId>
              </a:tblPr>
              <a:tblGrid>
                <a:gridCol w="1642425">
                  <a:extLst>
                    <a:ext uri="{9D8B030D-6E8A-4147-A177-3AD203B41FA5}">
                      <a16:colId xmlns:a16="http://schemas.microsoft.com/office/drawing/2014/main" val="20000"/>
                    </a:ext>
                  </a:extLst>
                </a:gridCol>
                <a:gridCol w="1253175">
                  <a:extLst>
                    <a:ext uri="{9D8B030D-6E8A-4147-A177-3AD203B41FA5}">
                      <a16:colId xmlns:a16="http://schemas.microsoft.com/office/drawing/2014/main" val="20001"/>
                    </a:ext>
                  </a:extLst>
                </a:gridCol>
                <a:gridCol w="910300">
                  <a:extLst>
                    <a:ext uri="{9D8B030D-6E8A-4147-A177-3AD203B41FA5}">
                      <a16:colId xmlns:a16="http://schemas.microsoft.com/office/drawing/2014/main" val="20002"/>
                    </a:ext>
                  </a:extLst>
                </a:gridCol>
                <a:gridCol w="1188300">
                  <a:extLst>
                    <a:ext uri="{9D8B030D-6E8A-4147-A177-3AD203B41FA5}">
                      <a16:colId xmlns:a16="http://schemas.microsoft.com/office/drawing/2014/main" val="20003"/>
                    </a:ext>
                  </a:extLst>
                </a:gridCol>
                <a:gridCol w="2244800">
                  <a:extLst>
                    <a:ext uri="{9D8B030D-6E8A-4147-A177-3AD203B41FA5}">
                      <a16:colId xmlns:a16="http://schemas.microsoft.com/office/drawing/2014/main" val="20004"/>
                    </a:ext>
                  </a:extLst>
                </a:gridCol>
              </a:tblGrid>
              <a:tr h="381000">
                <a:tc gridSpan="2">
                  <a:txBody>
                    <a:bodyPr/>
                    <a:lstStyle/>
                    <a:p>
                      <a:pPr marL="0" lvl="0" indent="0" algn="ctr" rtl="0">
                        <a:spcBef>
                          <a:spcPts val="0"/>
                        </a:spcBef>
                        <a:spcAft>
                          <a:spcPts val="0"/>
                        </a:spcAft>
                        <a:buNone/>
                      </a:pPr>
                      <a:r>
                        <a:rPr lang="en" b="1"/>
                        <a:t>Model architecture</a:t>
                      </a:r>
                      <a:endParaRPr b="1"/>
                    </a:p>
                  </a:txBody>
                  <a:tcPr marL="91425" marR="91425" marT="91425" marB="91425" anchor="ctr">
                    <a:solidFill>
                      <a:srgbClr val="FCE5CD"/>
                    </a:solidFill>
                  </a:tcPr>
                </a:tc>
                <a:tc hMerge="1">
                  <a:txBody>
                    <a:bodyPr/>
                    <a:lstStyle/>
                    <a:p>
                      <a:endParaRPr lang="en-US"/>
                    </a:p>
                  </a:txBody>
                  <a:tcPr/>
                </a:tc>
                <a:tc rowSpan="2">
                  <a:txBody>
                    <a:bodyPr/>
                    <a:lstStyle/>
                    <a:p>
                      <a:pPr marL="0" lvl="0" indent="0" algn="ctr" rtl="0">
                        <a:spcBef>
                          <a:spcPts val="0"/>
                        </a:spcBef>
                        <a:spcAft>
                          <a:spcPts val="0"/>
                        </a:spcAft>
                        <a:buNone/>
                      </a:pPr>
                      <a:r>
                        <a:rPr lang="en" b="1"/>
                        <a:t>Loss</a:t>
                      </a:r>
                      <a:endParaRPr b="1"/>
                    </a:p>
                  </a:txBody>
                  <a:tcPr marL="91425" marR="91425" marT="91425" marB="91425" anchor="ctr">
                    <a:solidFill>
                      <a:srgbClr val="FCE5CD"/>
                    </a:solidFill>
                  </a:tcPr>
                </a:tc>
                <a:tc rowSpan="2">
                  <a:txBody>
                    <a:bodyPr/>
                    <a:lstStyle/>
                    <a:p>
                      <a:pPr marL="0" lvl="0" indent="0" algn="ctr" rtl="0">
                        <a:spcBef>
                          <a:spcPts val="0"/>
                        </a:spcBef>
                        <a:spcAft>
                          <a:spcPts val="0"/>
                        </a:spcAft>
                        <a:buNone/>
                      </a:pPr>
                      <a:r>
                        <a:rPr lang="en" b="1"/>
                        <a:t>Multi Reader</a:t>
                      </a:r>
                      <a:endParaRPr b="1"/>
                    </a:p>
                  </a:txBody>
                  <a:tcPr marL="91425" marR="91425" marT="91425" marB="91425" anchor="ctr">
                    <a:solidFill>
                      <a:srgbClr val="FCE5CD"/>
                    </a:solidFill>
                  </a:tcPr>
                </a:tc>
                <a:tc rowSpan="2">
                  <a:txBody>
                    <a:bodyPr/>
                    <a:lstStyle/>
                    <a:p>
                      <a:pPr marL="0" lvl="0" indent="0" algn="ctr" rtl="0">
                        <a:spcBef>
                          <a:spcPts val="0"/>
                        </a:spcBef>
                        <a:spcAft>
                          <a:spcPts val="0"/>
                        </a:spcAft>
                        <a:buNone/>
                      </a:pPr>
                      <a:r>
                        <a:rPr lang="en" b="1"/>
                        <a:t>Average</a:t>
                      </a:r>
                      <a:endParaRPr b="1"/>
                    </a:p>
                    <a:p>
                      <a:pPr marL="0" lvl="0" indent="0" algn="ctr" rtl="0">
                        <a:spcBef>
                          <a:spcPts val="0"/>
                        </a:spcBef>
                        <a:spcAft>
                          <a:spcPts val="0"/>
                        </a:spcAft>
                        <a:buNone/>
                      </a:pPr>
                      <a:r>
                        <a:rPr lang="en" b="1"/>
                        <a:t>EER (%) on all eval sets</a:t>
                      </a:r>
                      <a:endParaRPr b="1"/>
                    </a:p>
                  </a:txBody>
                  <a:tcPr marL="91425" marR="91425" marT="91425" marB="91425" anchor="ctr">
                    <a:solidFill>
                      <a:srgbClr val="FCE5CD"/>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t>LSTM</a:t>
                      </a:r>
                      <a:endParaRPr b="1"/>
                    </a:p>
                    <a:p>
                      <a:pPr marL="0" lvl="0" indent="0" algn="ctr" rtl="0">
                        <a:spcBef>
                          <a:spcPts val="0"/>
                        </a:spcBef>
                        <a:spcAft>
                          <a:spcPts val="0"/>
                        </a:spcAft>
                        <a:buNone/>
                      </a:pPr>
                      <a:r>
                        <a:rPr lang="en" b="1"/>
                        <a:t>(cell, proj) * layer</a:t>
                      </a:r>
                      <a:endParaRPr b="1"/>
                    </a:p>
                  </a:txBody>
                  <a:tcPr marL="91425" marR="91425" marT="91425" marB="91425" anchor="ctr">
                    <a:solidFill>
                      <a:srgbClr val="FCE5CD"/>
                    </a:solidFill>
                  </a:tcPr>
                </a:tc>
                <a:tc>
                  <a:txBody>
                    <a:bodyPr/>
                    <a:lstStyle/>
                    <a:p>
                      <a:pPr marL="0" lvl="0" indent="0" algn="ctr" rtl="0">
                        <a:spcBef>
                          <a:spcPts val="0"/>
                        </a:spcBef>
                        <a:spcAft>
                          <a:spcPts val="0"/>
                        </a:spcAft>
                        <a:buNone/>
                      </a:pPr>
                      <a:r>
                        <a:rPr lang="en" b="1"/>
                        <a:t>Linear embedding</a:t>
                      </a:r>
                      <a:endParaRPr b="1"/>
                    </a:p>
                  </a:txBody>
                  <a:tcPr marL="91425" marR="91425" marT="91425" marB="91425" anchor="ctr">
                    <a:solidFill>
                      <a:srgbClr val="FCE5CD"/>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81000">
                <a:tc rowSpan="2">
                  <a:txBody>
                    <a:bodyPr/>
                    <a:lstStyle/>
                    <a:p>
                      <a:pPr marL="0" lvl="0" indent="0" algn="ctr" rtl="0">
                        <a:spcBef>
                          <a:spcPts val="0"/>
                        </a:spcBef>
                        <a:spcAft>
                          <a:spcPts val="0"/>
                        </a:spcAft>
                        <a:buNone/>
                      </a:pPr>
                      <a:r>
                        <a:rPr lang="en"/>
                        <a:t>(128, 64) * 3</a:t>
                      </a:r>
                      <a:endParaRPr/>
                    </a:p>
                  </a:txBody>
                  <a:tcPr marL="91425" marR="91425" marT="91425" marB="91425" anchor="ctr"/>
                </a:tc>
                <a:tc rowSpan="2">
                  <a:txBody>
                    <a:bodyPr/>
                    <a:lstStyle/>
                    <a:p>
                      <a:pPr marL="0" lvl="0" indent="0" algn="ctr" rtl="0">
                        <a:spcBef>
                          <a:spcPts val="0"/>
                        </a:spcBef>
                        <a:spcAft>
                          <a:spcPts val="0"/>
                        </a:spcAft>
                        <a:buNone/>
                      </a:pPr>
                      <a:r>
                        <a:rPr lang="en"/>
                        <a:t>64</a:t>
                      </a:r>
                      <a:endParaRPr/>
                    </a:p>
                  </a:txBody>
                  <a:tcPr marL="91425" marR="91425" marT="91425" marB="91425" anchor="ctr"/>
                </a:tc>
                <a:tc rowSpan="2">
                  <a:txBody>
                    <a:bodyPr/>
                    <a:lstStyle/>
                    <a:p>
                      <a:pPr marL="0" lvl="0" indent="0" algn="ctr" rtl="0">
                        <a:spcBef>
                          <a:spcPts val="0"/>
                        </a:spcBef>
                        <a:spcAft>
                          <a:spcPts val="0"/>
                        </a:spcAft>
                        <a:buNone/>
                      </a:pPr>
                      <a:r>
                        <a:rPr lang="en"/>
                        <a:t>TE2E</a:t>
                      </a:r>
                      <a:endParaRPr/>
                    </a:p>
                  </a:txBody>
                  <a:tcPr marL="91425" marR="91425" marT="91425" marB="91425" anchor="ctr"/>
                </a:tc>
                <a:tc>
                  <a:txBody>
                    <a:bodyPr/>
                    <a:lstStyle/>
                    <a:p>
                      <a:pPr marL="0" lvl="0" indent="0" algn="ctr" rtl="0">
                        <a:spcBef>
                          <a:spcPts val="0"/>
                        </a:spcBef>
                        <a:spcAft>
                          <a:spcPts val="0"/>
                        </a:spcAft>
                        <a:buNone/>
                      </a:pPr>
                      <a:r>
                        <a:rPr lang="en"/>
                        <a:t>No</a:t>
                      </a:r>
                      <a:endParaRPr/>
                    </a:p>
                  </a:txBody>
                  <a:tcPr marL="91425" marR="91425" marT="91425" marB="91425" anchor="ctr"/>
                </a:tc>
                <a:tc>
                  <a:txBody>
                    <a:bodyPr/>
                    <a:lstStyle/>
                    <a:p>
                      <a:pPr marL="0" lvl="0" indent="0" algn="ctr" rtl="0">
                        <a:spcBef>
                          <a:spcPts val="0"/>
                        </a:spcBef>
                        <a:spcAft>
                          <a:spcPts val="0"/>
                        </a:spcAft>
                        <a:buNone/>
                      </a:pPr>
                      <a:r>
                        <a:rPr lang="en"/>
                        <a:t>3.55</a:t>
                      </a:r>
                      <a:endParaRPr/>
                    </a:p>
                  </a:txBody>
                  <a:tcPr marL="91425" marR="91425" marT="91425" marB="91425" anchor="ctr"/>
                </a:tc>
                <a:extLst>
                  <a:ext uri="{0D108BD9-81ED-4DB2-BD59-A6C34878D82A}">
                    <a16:rowId xmlns:a16="http://schemas.microsoft.com/office/drawing/2014/main" val="10002"/>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a:t>Yes</a:t>
                      </a:r>
                      <a:endParaRPr/>
                    </a:p>
                  </a:txBody>
                  <a:tcPr marL="91425" marR="91425" marT="91425" marB="91425" anchor="ctr"/>
                </a:tc>
                <a:tc>
                  <a:txBody>
                    <a:bodyPr/>
                    <a:lstStyle/>
                    <a:p>
                      <a:pPr marL="0" lvl="0" indent="0" algn="ctr" rtl="0">
                        <a:spcBef>
                          <a:spcPts val="0"/>
                        </a:spcBef>
                        <a:spcAft>
                          <a:spcPts val="0"/>
                        </a:spcAft>
                        <a:buNone/>
                      </a:pPr>
                      <a:r>
                        <a:rPr lang="en"/>
                        <a:t>2.67</a:t>
                      </a:r>
                      <a:endParaRPr/>
                    </a:p>
                  </a:txBody>
                  <a:tcPr marL="91425" marR="91425" marT="91425" marB="91425" anchor="ctr"/>
                </a:tc>
                <a:extLst>
                  <a:ext uri="{0D108BD9-81ED-4DB2-BD59-A6C34878D82A}">
                    <a16:rowId xmlns:a16="http://schemas.microsoft.com/office/drawing/2014/main" val="10003"/>
                  </a:ext>
                </a:extLst>
              </a:tr>
              <a:tr h="381000">
                <a:tc rowSpan="2">
                  <a:txBody>
                    <a:bodyPr/>
                    <a:lstStyle/>
                    <a:p>
                      <a:pPr marL="0" lvl="0" indent="0" algn="ctr" rtl="0">
                        <a:spcBef>
                          <a:spcPts val="0"/>
                        </a:spcBef>
                        <a:spcAft>
                          <a:spcPts val="0"/>
                        </a:spcAft>
                        <a:buNone/>
                      </a:pPr>
                      <a:r>
                        <a:rPr lang="en"/>
                        <a:t>(128, 64) * 3</a:t>
                      </a:r>
                      <a:endParaRPr/>
                    </a:p>
                  </a:txBody>
                  <a:tcPr marL="91425" marR="91425" marT="91425" marB="91425" anchor="ctr"/>
                </a:tc>
                <a:tc rowSpan="2">
                  <a:txBody>
                    <a:bodyPr/>
                    <a:lstStyle/>
                    <a:p>
                      <a:pPr marL="0" lvl="0" indent="0" algn="ctr" rtl="0">
                        <a:spcBef>
                          <a:spcPts val="0"/>
                        </a:spcBef>
                        <a:spcAft>
                          <a:spcPts val="0"/>
                        </a:spcAft>
                        <a:buNone/>
                      </a:pPr>
                      <a:r>
                        <a:rPr lang="en"/>
                        <a:t>64</a:t>
                      </a:r>
                      <a:endParaRPr/>
                    </a:p>
                  </a:txBody>
                  <a:tcPr marL="91425" marR="91425" marT="91425" marB="91425" anchor="ctr"/>
                </a:tc>
                <a:tc rowSpan="2">
                  <a:txBody>
                    <a:bodyPr/>
                    <a:lstStyle/>
                    <a:p>
                      <a:pPr marL="0" lvl="0" indent="0" algn="ctr" rtl="0">
                        <a:spcBef>
                          <a:spcPts val="0"/>
                        </a:spcBef>
                        <a:spcAft>
                          <a:spcPts val="0"/>
                        </a:spcAft>
                        <a:buNone/>
                      </a:pPr>
                      <a:r>
                        <a:rPr lang="en"/>
                        <a:t>GE2E</a:t>
                      </a:r>
                      <a:endParaRPr/>
                    </a:p>
                  </a:txBody>
                  <a:tcPr marL="91425" marR="91425" marT="91425" marB="91425" anchor="ctr"/>
                </a:tc>
                <a:tc>
                  <a:txBody>
                    <a:bodyPr/>
                    <a:lstStyle/>
                    <a:p>
                      <a:pPr marL="0" lvl="0" indent="0" algn="ctr" rtl="0">
                        <a:spcBef>
                          <a:spcPts val="0"/>
                        </a:spcBef>
                        <a:spcAft>
                          <a:spcPts val="0"/>
                        </a:spcAft>
                        <a:buNone/>
                      </a:pPr>
                      <a:r>
                        <a:rPr lang="en"/>
                        <a:t>No</a:t>
                      </a:r>
                      <a:endParaRPr/>
                    </a:p>
                  </a:txBody>
                  <a:tcPr marL="91425" marR="91425" marT="91425" marB="91425" anchor="ctr"/>
                </a:tc>
                <a:tc>
                  <a:txBody>
                    <a:bodyPr/>
                    <a:lstStyle/>
                    <a:p>
                      <a:pPr marL="0" lvl="0" indent="0" algn="ctr" rtl="0">
                        <a:spcBef>
                          <a:spcPts val="0"/>
                        </a:spcBef>
                        <a:spcAft>
                          <a:spcPts val="0"/>
                        </a:spcAft>
                        <a:buNone/>
                      </a:pPr>
                      <a:r>
                        <a:rPr lang="en"/>
                        <a:t>3.10</a:t>
                      </a:r>
                      <a:endParaRPr/>
                    </a:p>
                  </a:txBody>
                  <a:tcPr marL="91425" marR="91425" marT="91425" marB="91425" anchor="ctr"/>
                </a:tc>
                <a:extLst>
                  <a:ext uri="{0D108BD9-81ED-4DB2-BD59-A6C34878D82A}">
                    <a16:rowId xmlns:a16="http://schemas.microsoft.com/office/drawing/2014/main" val="10004"/>
                  </a:ext>
                </a:extLst>
              </a:tr>
              <a:tr h="3810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a:t>Yes</a:t>
                      </a:r>
                      <a:endParaRPr/>
                    </a:p>
                  </a:txBody>
                  <a:tcPr marL="91425" marR="91425" marT="91425" marB="91425" anchor="ctr"/>
                </a:tc>
                <a:tc>
                  <a:txBody>
                    <a:bodyPr/>
                    <a:lstStyle/>
                    <a:p>
                      <a:pPr marL="0" lvl="0" indent="0" algn="ctr" rtl="0">
                        <a:spcBef>
                          <a:spcPts val="0"/>
                        </a:spcBef>
                        <a:spcAft>
                          <a:spcPts val="0"/>
                        </a:spcAft>
                        <a:buNone/>
                      </a:pPr>
                      <a:r>
                        <a:rPr lang="en"/>
                        <a:t>2.38</a:t>
                      </a:r>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516" name="Shape 516"/>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a:t>Text-dependent (keyword-based) experiments:</a:t>
            </a:r>
            <a:endParaRPr/>
          </a:p>
        </p:txBody>
      </p:sp>
      <p:sp>
        <p:nvSpPr>
          <p:cNvPr id="517" name="Shape 517"/>
          <p:cNvSpPr/>
          <p:nvPr/>
        </p:nvSpPr>
        <p:spPr>
          <a:xfrm>
            <a:off x="8272850" y="3377348"/>
            <a:ext cx="370800" cy="884700"/>
          </a:xfrm>
          <a:prstGeom prst="curvedLeftArrow">
            <a:avLst>
              <a:gd name="adj1" fmla="val 25000"/>
              <a:gd name="adj2" fmla="val 50000"/>
              <a:gd name="adj3" fmla="val 25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txBox="1"/>
          <p:nvPr/>
        </p:nvSpPr>
        <p:spPr>
          <a:xfrm>
            <a:off x="8237850" y="2590801"/>
            <a:ext cx="954600" cy="12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FF"/>
                </a:solidFill>
              </a:rPr>
              <a:t>3 times faster to converge</a:t>
            </a:r>
            <a:endParaRPr>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Speaker </a:t>
            </a:r>
            <a:r>
              <a:rPr lang="en"/>
              <a:t>recognition</a:t>
            </a:r>
            <a:r>
              <a:rPr lang="en">
                <a:solidFill>
                  <a:schemeClr val="dk1"/>
                </a:solidFill>
              </a:rPr>
              <a:t> at Google - Android</a:t>
            </a:r>
            <a:endParaRPr>
              <a:solidFill>
                <a:schemeClr val="dk1"/>
              </a:solidFill>
            </a:endParaRPr>
          </a:p>
        </p:txBody>
      </p:sp>
      <p:cxnSp>
        <p:nvCxnSpPr>
          <p:cNvPr id="92" name="Shape 92"/>
          <p:cNvCxnSpPr/>
          <p:nvPr/>
        </p:nvCxnSpPr>
        <p:spPr>
          <a:xfrm>
            <a:off x="2182625" y="1695930"/>
            <a:ext cx="1664100" cy="0"/>
          </a:xfrm>
          <a:prstGeom prst="straightConnector1">
            <a:avLst/>
          </a:prstGeom>
          <a:noFill/>
          <a:ln w="38100" cap="flat" cmpd="sng">
            <a:solidFill>
              <a:srgbClr val="666666"/>
            </a:solidFill>
            <a:prstDash val="solid"/>
            <a:round/>
            <a:headEnd type="none" w="med" len="med"/>
            <a:tailEnd type="triangle" w="med" len="med"/>
          </a:ln>
        </p:spPr>
      </p:cxnSp>
      <p:pic>
        <p:nvPicPr>
          <p:cNvPr id="93" name="Shape 93" descr="Screenshot_20160123-101101.png"/>
          <p:cNvPicPr preferRelativeResize="0"/>
          <p:nvPr/>
        </p:nvPicPr>
        <p:blipFill>
          <a:blip r:embed="rId3">
            <a:alphaModFix amt="0"/>
          </a:blip>
          <a:stretch>
            <a:fillRect/>
          </a:stretch>
        </p:blipFill>
        <p:spPr>
          <a:xfrm>
            <a:off x="3884100" y="1122938"/>
            <a:ext cx="1622700" cy="2884826"/>
          </a:xfrm>
          <a:prstGeom prst="rect">
            <a:avLst/>
          </a:prstGeom>
          <a:noFill/>
          <a:ln>
            <a:noFill/>
          </a:ln>
        </p:spPr>
      </p:pic>
      <p:pic>
        <p:nvPicPr>
          <p:cNvPr id="94" name="Shape 94"/>
          <p:cNvPicPr preferRelativeResize="0"/>
          <p:nvPr/>
        </p:nvPicPr>
        <p:blipFill>
          <a:blip r:embed="rId4">
            <a:alphaModFix/>
          </a:blip>
          <a:stretch>
            <a:fillRect/>
          </a:stretch>
        </p:blipFill>
        <p:spPr>
          <a:xfrm>
            <a:off x="1256475" y="1838625"/>
            <a:ext cx="1325851" cy="2357082"/>
          </a:xfrm>
          <a:prstGeom prst="rect">
            <a:avLst/>
          </a:prstGeom>
          <a:noFill/>
          <a:ln>
            <a:noFill/>
          </a:ln>
          <a:effectLst>
            <a:outerShdw blurRad="128588" dist="76200" dir="2580000" algn="bl" rotWithShape="0">
              <a:srgbClr val="000000">
                <a:alpha val="50000"/>
              </a:srgbClr>
            </a:outerShdw>
          </a:effectLst>
        </p:spPr>
      </p:pic>
      <p:pic>
        <p:nvPicPr>
          <p:cNvPr id="95" name="Shape 95"/>
          <p:cNvPicPr preferRelativeResize="0"/>
          <p:nvPr/>
        </p:nvPicPr>
        <p:blipFill>
          <a:blip r:embed="rId5">
            <a:alphaModFix/>
          </a:blip>
          <a:stretch>
            <a:fillRect/>
          </a:stretch>
        </p:blipFill>
        <p:spPr>
          <a:xfrm>
            <a:off x="859575" y="1127612"/>
            <a:ext cx="1325851" cy="2347763"/>
          </a:xfrm>
          <a:prstGeom prst="rect">
            <a:avLst/>
          </a:prstGeom>
          <a:noFill/>
          <a:ln>
            <a:noFill/>
          </a:ln>
          <a:effectLst>
            <a:outerShdw blurRad="128588" dist="76200" dir="2580000" algn="bl" rotWithShape="0">
              <a:srgbClr val="000000">
                <a:alpha val="50000"/>
              </a:srgbClr>
            </a:outerShdw>
          </a:effectLst>
        </p:spPr>
      </p:pic>
      <p:pic>
        <p:nvPicPr>
          <p:cNvPr id="96" name="Shape 96"/>
          <p:cNvPicPr preferRelativeResize="0"/>
          <p:nvPr/>
        </p:nvPicPr>
        <p:blipFill>
          <a:blip r:embed="rId6">
            <a:alphaModFix/>
          </a:blip>
          <a:stretch>
            <a:fillRect/>
          </a:stretch>
        </p:blipFill>
        <p:spPr>
          <a:xfrm>
            <a:off x="235424" y="1386788"/>
            <a:ext cx="1325851" cy="2357101"/>
          </a:xfrm>
          <a:prstGeom prst="rect">
            <a:avLst/>
          </a:prstGeom>
          <a:noFill/>
          <a:ln>
            <a:noFill/>
          </a:ln>
          <a:effectLst>
            <a:outerShdw blurRad="128588" dist="76200" dir="2580000" algn="bl" rotWithShape="0">
              <a:srgbClr val="000000">
                <a:alpha val="50000"/>
              </a:srgbClr>
            </a:outerShdw>
          </a:effectLst>
        </p:spPr>
      </p:pic>
      <p:cxnSp>
        <p:nvCxnSpPr>
          <p:cNvPr id="97" name="Shape 97"/>
          <p:cNvCxnSpPr/>
          <p:nvPr/>
        </p:nvCxnSpPr>
        <p:spPr>
          <a:xfrm rot="10800000">
            <a:off x="5650492" y="1695780"/>
            <a:ext cx="1533600" cy="0"/>
          </a:xfrm>
          <a:prstGeom prst="straightConnector1">
            <a:avLst/>
          </a:prstGeom>
          <a:noFill/>
          <a:ln w="38100" cap="flat" cmpd="sng">
            <a:solidFill>
              <a:srgbClr val="666666"/>
            </a:solidFill>
            <a:prstDash val="solid"/>
            <a:round/>
            <a:headEnd type="none" w="med" len="med"/>
            <a:tailEnd type="triangle" w="med" len="med"/>
          </a:ln>
        </p:spPr>
      </p:cxnSp>
      <p:pic>
        <p:nvPicPr>
          <p:cNvPr id="98" name="Shape 98"/>
          <p:cNvPicPr preferRelativeResize="0"/>
          <p:nvPr/>
        </p:nvPicPr>
        <p:blipFill>
          <a:blip r:embed="rId7">
            <a:alphaModFix/>
          </a:blip>
          <a:stretch>
            <a:fillRect/>
          </a:stretch>
        </p:blipFill>
        <p:spPr>
          <a:xfrm>
            <a:off x="7232274" y="1122950"/>
            <a:ext cx="1622700" cy="2884826"/>
          </a:xfrm>
          <a:prstGeom prst="rect">
            <a:avLst/>
          </a:prstGeom>
          <a:noFill/>
          <a:ln>
            <a:noFill/>
          </a:ln>
          <a:effectLst>
            <a:outerShdw blurRad="128588" dist="76200" dir="2580000" algn="bl" rotWithShape="0">
              <a:srgbClr val="000000">
                <a:alpha val="50000"/>
              </a:srgbClr>
            </a:outerShdw>
          </a:effectLst>
        </p:spPr>
      </p:pic>
      <p:sp>
        <p:nvSpPr>
          <p:cNvPr id="99" name="Shape 99"/>
          <p:cNvSpPr txBox="1"/>
          <p:nvPr/>
        </p:nvSpPr>
        <p:spPr>
          <a:xfrm>
            <a:off x="5676530" y="1234400"/>
            <a:ext cx="1600800" cy="35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6D9EEB"/>
                </a:solidFill>
                <a:latin typeface="Ubuntu Mono"/>
                <a:ea typeface="Ubuntu Mono"/>
                <a:cs typeface="Ubuntu Mono"/>
                <a:sym typeface="Ubuntu Mono"/>
              </a:rPr>
              <a:t>“OK Google”</a:t>
            </a:r>
            <a:endParaRPr sz="1800">
              <a:solidFill>
                <a:srgbClr val="6D9EEB"/>
              </a:solidFill>
              <a:latin typeface="Ubuntu Mono"/>
              <a:ea typeface="Ubuntu Mono"/>
              <a:cs typeface="Ubuntu Mono"/>
              <a:sym typeface="Ubuntu Mono"/>
            </a:endParaRPr>
          </a:p>
        </p:txBody>
      </p:sp>
      <p:sp>
        <p:nvSpPr>
          <p:cNvPr id="100" name="Shape 100"/>
          <p:cNvSpPr txBox="1"/>
          <p:nvPr/>
        </p:nvSpPr>
        <p:spPr>
          <a:xfrm>
            <a:off x="2319200" y="1234400"/>
            <a:ext cx="1600800" cy="35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6D9EEB"/>
                </a:solidFill>
                <a:latin typeface="Ubuntu Mono"/>
                <a:ea typeface="Ubuntu Mono"/>
                <a:cs typeface="Ubuntu Mono"/>
                <a:sym typeface="Ubuntu Mono"/>
              </a:rPr>
              <a:t>“OK Google”</a:t>
            </a:r>
            <a:endParaRPr sz="1800">
              <a:solidFill>
                <a:srgbClr val="6D9EEB"/>
              </a:solidFill>
              <a:latin typeface="Ubuntu Mono"/>
              <a:ea typeface="Ubuntu Mono"/>
              <a:cs typeface="Ubuntu Mono"/>
              <a:sym typeface="Ubuntu Mono"/>
            </a:endParaRPr>
          </a:p>
        </p:txBody>
      </p:sp>
      <p:sp>
        <p:nvSpPr>
          <p:cNvPr id="101" name="Shape 101"/>
          <p:cNvSpPr txBox="1"/>
          <p:nvPr/>
        </p:nvSpPr>
        <p:spPr>
          <a:xfrm>
            <a:off x="235425" y="4302250"/>
            <a:ext cx="23469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From Any Screen:</a:t>
            </a:r>
            <a:endParaRPr/>
          </a:p>
          <a:p>
            <a:pPr marL="0" lvl="0" indent="0" algn="ctr" rtl="0">
              <a:spcBef>
                <a:spcPts val="0"/>
              </a:spcBef>
              <a:spcAft>
                <a:spcPts val="0"/>
              </a:spcAft>
              <a:buNone/>
            </a:pPr>
            <a:r>
              <a:rPr lang="en" i="1"/>
              <a:t>Waking Assistant</a:t>
            </a:r>
            <a:endParaRPr i="1"/>
          </a:p>
        </p:txBody>
      </p:sp>
      <p:sp>
        <p:nvSpPr>
          <p:cNvPr id="102" name="Shape 102"/>
          <p:cNvSpPr txBox="1"/>
          <p:nvPr/>
        </p:nvSpPr>
        <p:spPr>
          <a:xfrm>
            <a:off x="7232275" y="4302250"/>
            <a:ext cx="1647000" cy="3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Voice Unlock:</a:t>
            </a:r>
            <a:endParaRPr/>
          </a:p>
          <a:p>
            <a:pPr marL="0" lvl="0" indent="0" algn="ctr" rtl="0">
              <a:spcBef>
                <a:spcPts val="0"/>
              </a:spcBef>
              <a:spcAft>
                <a:spcPts val="0"/>
              </a:spcAft>
              <a:buNone/>
            </a:pPr>
            <a:r>
              <a:rPr lang="en" i="1"/>
              <a:t>Free your hands</a:t>
            </a:r>
            <a:endParaRPr i="1"/>
          </a:p>
        </p:txBody>
      </p:sp>
      <p:pic>
        <p:nvPicPr>
          <p:cNvPr id="103" name="Shape 103"/>
          <p:cNvPicPr preferRelativeResize="0"/>
          <p:nvPr/>
        </p:nvPicPr>
        <p:blipFill rotWithShape="1">
          <a:blip r:embed="rId8">
            <a:alphaModFix/>
          </a:blip>
          <a:srcRect b="8642"/>
          <a:stretch/>
        </p:blipFill>
        <p:spPr>
          <a:xfrm>
            <a:off x="3834398" y="1122950"/>
            <a:ext cx="1776277" cy="2884826"/>
          </a:xfrm>
          <a:prstGeom prst="rect">
            <a:avLst/>
          </a:prstGeom>
          <a:noFill/>
          <a:ln>
            <a:noFill/>
          </a:ln>
          <a:effectLst>
            <a:outerShdw blurRad="128588" dist="76200" dir="258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Text-Independent</a:t>
            </a:r>
            <a:endParaRPr/>
          </a:p>
        </p:txBody>
      </p:sp>
      <p:graphicFrame>
        <p:nvGraphicFramePr>
          <p:cNvPr id="524" name="Shape 524"/>
          <p:cNvGraphicFramePr/>
          <p:nvPr/>
        </p:nvGraphicFramePr>
        <p:xfrm>
          <a:off x="998850" y="1846825"/>
          <a:ext cx="6991375" cy="2194410"/>
        </p:xfrm>
        <a:graphic>
          <a:graphicData uri="http://schemas.openxmlformats.org/drawingml/2006/table">
            <a:tbl>
              <a:tblPr>
                <a:noFill/>
                <a:tableStyleId>{010E07A5-0D84-4496-8E13-A0CC3D2523DF}</a:tableStyleId>
              </a:tblPr>
              <a:tblGrid>
                <a:gridCol w="1658825">
                  <a:extLst>
                    <a:ext uri="{9D8B030D-6E8A-4147-A177-3AD203B41FA5}">
                      <a16:colId xmlns:a16="http://schemas.microsoft.com/office/drawing/2014/main" val="20000"/>
                    </a:ext>
                  </a:extLst>
                </a:gridCol>
                <a:gridCol w="1146650">
                  <a:extLst>
                    <a:ext uri="{9D8B030D-6E8A-4147-A177-3AD203B41FA5}">
                      <a16:colId xmlns:a16="http://schemas.microsoft.com/office/drawing/2014/main" val="20001"/>
                    </a:ext>
                  </a:extLst>
                </a:gridCol>
                <a:gridCol w="2444425">
                  <a:extLst>
                    <a:ext uri="{9D8B030D-6E8A-4147-A177-3AD203B41FA5}">
                      <a16:colId xmlns:a16="http://schemas.microsoft.com/office/drawing/2014/main" val="20002"/>
                    </a:ext>
                  </a:extLst>
                </a:gridCol>
                <a:gridCol w="17414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b="1"/>
                        <a:t>Inference</a:t>
                      </a:r>
                      <a:endParaRPr b="1"/>
                    </a:p>
                  </a:txBody>
                  <a:tcPr marL="91425" marR="91425" marT="91425" marB="91425" anchor="ctr">
                    <a:solidFill>
                      <a:srgbClr val="FCE5CD"/>
                    </a:solidFill>
                  </a:tcPr>
                </a:tc>
                <a:tc>
                  <a:txBody>
                    <a:bodyPr/>
                    <a:lstStyle/>
                    <a:p>
                      <a:pPr marL="0" lvl="0" indent="0" algn="ctr" rtl="0">
                        <a:spcBef>
                          <a:spcPts val="0"/>
                        </a:spcBef>
                        <a:spcAft>
                          <a:spcPts val="0"/>
                        </a:spcAft>
                        <a:buNone/>
                      </a:pPr>
                      <a:r>
                        <a:rPr lang="en" b="1"/>
                        <a:t>Loss</a:t>
                      </a:r>
                      <a:endParaRPr b="1"/>
                    </a:p>
                  </a:txBody>
                  <a:tcPr marL="91425" marR="91425" marT="91425" marB="91425" anchor="ctr">
                    <a:solidFill>
                      <a:srgbClr val="FCE5CD"/>
                    </a:solidFill>
                  </a:tcPr>
                </a:tc>
                <a:tc>
                  <a:txBody>
                    <a:bodyPr/>
                    <a:lstStyle/>
                    <a:p>
                      <a:pPr marL="0" lvl="0" indent="0" algn="ctr" rtl="0">
                        <a:spcBef>
                          <a:spcPts val="0"/>
                        </a:spcBef>
                        <a:spcAft>
                          <a:spcPts val="0"/>
                        </a:spcAft>
                        <a:buNone/>
                      </a:pPr>
                      <a:r>
                        <a:rPr lang="en" b="1"/>
                        <a:t>Other</a:t>
                      </a:r>
                      <a:endParaRPr b="1"/>
                    </a:p>
                  </a:txBody>
                  <a:tcPr marL="91425" marR="91425" marT="91425" marB="91425" anchor="ctr">
                    <a:solidFill>
                      <a:srgbClr val="FCE5CD"/>
                    </a:solidFill>
                  </a:tcPr>
                </a:tc>
                <a:tc>
                  <a:txBody>
                    <a:bodyPr/>
                    <a:lstStyle/>
                    <a:p>
                      <a:pPr marL="0" lvl="0" indent="0" algn="ctr" rtl="0">
                        <a:spcBef>
                          <a:spcPts val="0"/>
                        </a:spcBef>
                        <a:spcAft>
                          <a:spcPts val="0"/>
                        </a:spcAft>
                        <a:buNone/>
                      </a:pPr>
                      <a:r>
                        <a:rPr lang="en" b="1"/>
                        <a:t>EER (%)</a:t>
                      </a:r>
                      <a:endParaRPr b="1"/>
                    </a:p>
                  </a:txBody>
                  <a:tcPr marL="91425" marR="91425" marT="91425" marB="91425" anchor="ctr">
                    <a:solidFill>
                      <a:srgbClr val="FCE5CD"/>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Full sequence</a:t>
                      </a:r>
                      <a:endParaRPr/>
                    </a:p>
                  </a:txBody>
                  <a:tcPr marL="91425" marR="91425" marT="91425" marB="91425" anchor="ctr"/>
                </a:tc>
                <a:tc>
                  <a:txBody>
                    <a:bodyPr/>
                    <a:lstStyle/>
                    <a:p>
                      <a:pPr marL="0" lvl="0" indent="0" algn="ctr" rtl="0">
                        <a:spcBef>
                          <a:spcPts val="0"/>
                        </a:spcBef>
                        <a:spcAft>
                          <a:spcPts val="0"/>
                        </a:spcAft>
                        <a:buNone/>
                      </a:pPr>
                      <a:r>
                        <a:rPr lang="en"/>
                        <a:t>Softmax</a:t>
                      </a:r>
                      <a:endParaRPr/>
                    </a:p>
                  </a:txBody>
                  <a:tcPr marL="91425" marR="91425" marT="91425" marB="91425" anchor="ctr"/>
                </a:tc>
                <a:tc>
                  <a:txBody>
                    <a:bodyPr/>
                    <a:lstStyle/>
                    <a:p>
                      <a:pPr marL="0" lvl="0" indent="0" algn="ctr" rtl="0">
                        <a:spcBef>
                          <a:spcPts val="0"/>
                        </a:spcBef>
                        <a:spcAft>
                          <a:spcPts val="0"/>
                        </a:spcAft>
                        <a:buNone/>
                      </a:pPr>
                      <a:r>
                        <a:rPr lang="en"/>
                        <a:t>N/A</a:t>
                      </a:r>
                      <a:endParaRPr/>
                    </a:p>
                  </a:txBody>
                  <a:tcPr marL="91425" marR="91425" marT="91425" marB="91425" anchor="ctr"/>
                </a:tc>
                <a:tc>
                  <a:txBody>
                    <a:bodyPr/>
                    <a:lstStyle/>
                    <a:p>
                      <a:pPr marL="0" lvl="0" indent="0" algn="ctr" rtl="0">
                        <a:spcBef>
                          <a:spcPts val="0"/>
                        </a:spcBef>
                        <a:spcAft>
                          <a:spcPts val="0"/>
                        </a:spcAft>
                        <a:buNone/>
                      </a:pPr>
                      <a:r>
                        <a:rPr lang="en"/>
                        <a:t>4.06</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Sliding window</a:t>
                      </a:r>
                      <a:endParaRPr/>
                    </a:p>
                  </a:txBody>
                  <a:tcPr marL="91425" marR="91425" marT="91425" marB="91425" anchor="ctr"/>
                </a:tc>
                <a:tc>
                  <a:txBody>
                    <a:bodyPr/>
                    <a:lstStyle/>
                    <a:p>
                      <a:pPr marL="0" lvl="0" indent="0" algn="ctr" rtl="0">
                        <a:spcBef>
                          <a:spcPts val="0"/>
                        </a:spcBef>
                        <a:spcAft>
                          <a:spcPts val="0"/>
                        </a:spcAft>
                        <a:buNone/>
                      </a:pPr>
                      <a:r>
                        <a:rPr lang="en"/>
                        <a:t>TE2E</a:t>
                      </a:r>
                      <a:endParaRPr/>
                    </a:p>
                  </a:txBody>
                  <a:tcPr marL="91425" marR="91425" marT="91425" marB="91425" anchor="ctr"/>
                </a:tc>
                <a:tc>
                  <a:txBody>
                    <a:bodyPr/>
                    <a:lstStyle/>
                    <a:p>
                      <a:pPr marL="0" lvl="0" indent="0" algn="ctr" rtl="0">
                        <a:spcBef>
                          <a:spcPts val="0"/>
                        </a:spcBef>
                        <a:spcAft>
                          <a:spcPts val="0"/>
                        </a:spcAft>
                        <a:buNone/>
                      </a:pPr>
                      <a:r>
                        <a:rPr lang="en"/>
                        <a:t>N/A</a:t>
                      </a:r>
                      <a:endParaRPr/>
                    </a:p>
                  </a:txBody>
                  <a:tcPr marL="91425" marR="91425" marT="91425" marB="91425" anchor="ctr"/>
                </a:tc>
                <a:tc>
                  <a:txBody>
                    <a:bodyPr/>
                    <a:lstStyle/>
                    <a:p>
                      <a:pPr marL="0" lvl="0" indent="0" algn="ctr" rtl="0">
                        <a:spcBef>
                          <a:spcPts val="0"/>
                        </a:spcBef>
                        <a:spcAft>
                          <a:spcPts val="0"/>
                        </a:spcAft>
                        <a:buNone/>
                      </a:pPr>
                      <a:r>
                        <a:rPr lang="en"/>
                        <a:t>4.13</a:t>
                      </a:r>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Sliding window</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GE2E</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3.55</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Sliding window</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GE2E</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17500" algn="ctr" rtl="0">
                        <a:spcBef>
                          <a:spcPts val="0"/>
                        </a:spcBef>
                        <a:spcAft>
                          <a:spcPts val="0"/>
                        </a:spcAft>
                        <a:buSzPts val="1400"/>
                        <a:buChar char="●"/>
                      </a:pPr>
                      <a:r>
                        <a:rPr lang="en"/>
                        <a:t>Larger training set</a:t>
                      </a:r>
                      <a:endParaRPr/>
                    </a:p>
                    <a:p>
                      <a:pPr marL="457200" lvl="0" indent="-317500" algn="ctr" rtl="0">
                        <a:spcBef>
                          <a:spcPts val="0"/>
                        </a:spcBef>
                        <a:spcAft>
                          <a:spcPts val="0"/>
                        </a:spcAft>
                        <a:buSzPts val="1400"/>
                        <a:buChar char="●"/>
                      </a:pPr>
                      <a:r>
                        <a:rPr lang="en"/>
                        <a:t>Test normalization</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2.75</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25" name="Shape 525"/>
          <p:cNvSpPr/>
          <p:nvPr/>
        </p:nvSpPr>
        <p:spPr>
          <a:xfrm>
            <a:off x="8044250" y="2892676"/>
            <a:ext cx="370800" cy="463500"/>
          </a:xfrm>
          <a:prstGeom prst="curvedLeftArrow">
            <a:avLst>
              <a:gd name="adj1" fmla="val 25000"/>
              <a:gd name="adj2" fmla="val 50000"/>
              <a:gd name="adj3" fmla="val 25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2"/>
              </a:buClr>
              <a:buSzPts val="1800"/>
              <a:buFont typeface="Roboto"/>
              <a:buChar char="●"/>
            </a:pPr>
            <a:r>
              <a:rPr lang="en"/>
              <a:t>Text-independent experiments:</a:t>
            </a:r>
            <a:endParaRPr/>
          </a:p>
        </p:txBody>
      </p:sp>
      <p:sp>
        <p:nvSpPr>
          <p:cNvPr id="527" name="Shape 527"/>
          <p:cNvSpPr txBox="1"/>
          <p:nvPr/>
        </p:nvSpPr>
        <p:spPr>
          <a:xfrm>
            <a:off x="8099850" y="3236879"/>
            <a:ext cx="954600" cy="815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0000FF"/>
                </a:solidFill>
              </a:rPr>
              <a:t>3 times faster to converge</a:t>
            </a:r>
            <a:endParaRPr>
              <a:solidFill>
                <a:srgbClr val="0000FF"/>
              </a:solidFill>
            </a:endParaRPr>
          </a:p>
        </p:txBody>
      </p:sp>
      <p:sp>
        <p:nvSpPr>
          <p:cNvPr id="528" name="Shape 528"/>
          <p:cNvSpPr/>
          <p:nvPr/>
        </p:nvSpPr>
        <p:spPr>
          <a:xfrm>
            <a:off x="8044250" y="2359276"/>
            <a:ext cx="370800" cy="463500"/>
          </a:xfrm>
          <a:prstGeom prst="curvedLeftArrow">
            <a:avLst>
              <a:gd name="adj1" fmla="val 25000"/>
              <a:gd name="adj2" fmla="val 50000"/>
              <a:gd name="adj3" fmla="val 25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txBox="1"/>
          <p:nvPr/>
        </p:nvSpPr>
        <p:spPr>
          <a:xfrm>
            <a:off x="8044250" y="1607854"/>
            <a:ext cx="954600" cy="8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00FF"/>
                </a:solidFill>
              </a:rPr>
              <a:t>3 times faster to converge</a:t>
            </a:r>
            <a:endParaRPr dirty="0">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Conclusions</a:t>
            </a:r>
            <a:endParaRPr/>
          </a:p>
          <a:p>
            <a:pPr marL="0" lvl="0" indent="0">
              <a:spcBef>
                <a:spcPts val="0"/>
              </a:spcBef>
              <a:spcAft>
                <a:spcPts val="0"/>
              </a:spcAft>
              <a:buNone/>
            </a:pPr>
            <a:endParaRPr/>
          </a:p>
        </p:txBody>
      </p:sp>
      <p:sp>
        <p:nvSpPr>
          <p:cNvPr id="535" name="Shape 535"/>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marL="457200" marR="0" lvl="0" indent="-342900" algn="l" rtl="0">
              <a:lnSpc>
                <a:spcPct val="200000"/>
              </a:lnSpc>
              <a:spcBef>
                <a:spcPts val="0"/>
              </a:spcBef>
              <a:spcAft>
                <a:spcPts val="0"/>
              </a:spcAft>
              <a:buClr>
                <a:schemeClr val="dk2"/>
              </a:buClr>
              <a:buSzPts val="1800"/>
              <a:buFont typeface="Roboto"/>
              <a:buChar char="●"/>
            </a:pPr>
            <a:r>
              <a:rPr lang="en" dirty="0"/>
              <a:t>Generalized end-to-end loss:</a:t>
            </a:r>
            <a:endParaRPr dirty="0"/>
          </a:p>
          <a:p>
            <a:pPr marL="914400" marR="0" lvl="1" indent="-317500" algn="l" rtl="0">
              <a:lnSpc>
                <a:spcPct val="200000"/>
              </a:lnSpc>
              <a:spcBef>
                <a:spcPts val="0"/>
              </a:spcBef>
              <a:spcAft>
                <a:spcPts val="0"/>
              </a:spcAft>
              <a:buSzPts val="1400"/>
              <a:buChar char="○"/>
            </a:pPr>
            <a:r>
              <a:rPr lang="en" dirty="0"/>
              <a:t>Faster, and better performance than TE2E loss</a:t>
            </a:r>
            <a:endParaRPr dirty="0"/>
          </a:p>
          <a:p>
            <a:pPr marL="914400" marR="0" lvl="1" indent="-317500" algn="l" rtl="0">
              <a:lnSpc>
                <a:spcPct val="200000"/>
              </a:lnSpc>
              <a:spcBef>
                <a:spcPts val="0"/>
              </a:spcBef>
              <a:spcAft>
                <a:spcPts val="0"/>
              </a:spcAft>
              <a:buSzPts val="1400"/>
              <a:buChar char="○"/>
            </a:pPr>
            <a:r>
              <a:rPr lang="en" dirty="0"/>
              <a:t>Potential applications: other verification systems, e.g. face recognition</a:t>
            </a:r>
            <a:endParaRPr dirty="0"/>
          </a:p>
          <a:p>
            <a:pPr marL="457200" marR="0" lvl="0" indent="-342900" algn="l" rtl="0">
              <a:lnSpc>
                <a:spcPct val="200000"/>
              </a:lnSpc>
              <a:spcBef>
                <a:spcPts val="0"/>
              </a:spcBef>
              <a:spcAft>
                <a:spcPts val="0"/>
              </a:spcAft>
              <a:buSzPts val="1800"/>
              <a:buChar char="●"/>
            </a:pPr>
            <a:r>
              <a:rPr lang="en" dirty="0"/>
              <a:t>Multi-Reader:</a:t>
            </a:r>
          </a:p>
          <a:p>
            <a:pPr lvl="1">
              <a:lnSpc>
                <a:spcPct val="200000"/>
              </a:lnSpc>
              <a:spcBef>
                <a:spcPts val="0"/>
              </a:spcBef>
              <a:buClr>
                <a:srgbClr val="666666"/>
              </a:buClr>
            </a:pPr>
            <a:r>
              <a:rPr lang="en" dirty="0">
                <a:solidFill>
                  <a:srgbClr val="666666"/>
                </a:solidFill>
              </a:rPr>
              <a:t>Powerful technique for supporting multiple keyword/accent/gender/age/...</a:t>
            </a:r>
            <a:endParaRPr lang="en" dirty="0"/>
          </a:p>
          <a:p>
            <a:pPr marL="457200" marR="0" lvl="0" indent="-342900" algn="l" rtl="0">
              <a:lnSpc>
                <a:spcPct val="200000"/>
              </a:lnSpc>
              <a:spcBef>
                <a:spcPts val="0"/>
              </a:spcBef>
              <a:spcAft>
                <a:spcPts val="0"/>
              </a:spcAft>
              <a:buSzPts val="1800"/>
              <a:buChar char="●"/>
            </a:pPr>
            <a:r>
              <a:rPr lang="en-US" altLang="zh-Hans" dirty="0"/>
              <a:t>Sliding</a:t>
            </a:r>
            <a:r>
              <a:rPr lang="zh-Hans" altLang="en-US" dirty="0"/>
              <a:t> </a:t>
            </a:r>
            <a:r>
              <a:rPr lang="en-US" altLang="zh-Hans" dirty="0"/>
              <a:t>window</a:t>
            </a:r>
            <a:r>
              <a:rPr lang="zh-Hans" altLang="en-US" dirty="0"/>
              <a:t> </a:t>
            </a:r>
            <a:r>
              <a:rPr lang="en-US" altLang="zh-Hans" dirty="0"/>
              <a:t>inference:</a:t>
            </a:r>
          </a:p>
          <a:p>
            <a:pPr lvl="1">
              <a:lnSpc>
                <a:spcPct val="200000"/>
              </a:lnSpc>
              <a:spcBef>
                <a:spcPts val="0"/>
              </a:spcBef>
            </a:pPr>
            <a:r>
              <a:rPr lang="en-US" altLang="zh-Hans" dirty="0"/>
              <a:t>Enables</a:t>
            </a:r>
            <a:r>
              <a:rPr lang="zh-Hans" altLang="en-US" dirty="0"/>
              <a:t> </a:t>
            </a:r>
            <a:r>
              <a:rPr lang="en-US" altLang="zh-Hans" dirty="0"/>
              <a:t>TE2E</a:t>
            </a:r>
            <a:r>
              <a:rPr lang="zh-Hans" altLang="en-US" dirty="0"/>
              <a:t> </a:t>
            </a:r>
            <a:r>
              <a:rPr lang="en-US" altLang="zh-Hans" dirty="0"/>
              <a:t>and</a:t>
            </a:r>
            <a:r>
              <a:rPr lang="zh-Hans" altLang="en-US" dirty="0"/>
              <a:t> </a:t>
            </a:r>
            <a:r>
              <a:rPr lang="en-US" altLang="zh-Hans" dirty="0"/>
              <a:t>GE2E</a:t>
            </a:r>
            <a:r>
              <a:rPr lang="zh-Hans" altLang="en-US" dirty="0"/>
              <a:t> </a:t>
            </a:r>
            <a:r>
              <a:rPr lang="en-US" altLang="zh-Hans" dirty="0"/>
              <a:t>for</a:t>
            </a:r>
            <a:r>
              <a:rPr lang="zh-Hans" altLang="en-US" dirty="0"/>
              <a:t> </a:t>
            </a:r>
            <a:r>
              <a:rPr lang="en-US" altLang="zh-Hans" dirty="0"/>
              <a:t>text-independent</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Related work</a:t>
            </a:r>
            <a:endParaRPr/>
          </a:p>
        </p:txBody>
      </p:sp>
      <p:sp>
        <p:nvSpPr>
          <p:cNvPr id="541" name="Shape 541"/>
          <p:cNvSpPr txBox="1">
            <a:spLocks noGrp="1"/>
          </p:cNvSpPr>
          <p:nvPr>
            <p:ph type="body" idx="1"/>
          </p:nvPr>
        </p:nvSpPr>
        <p:spPr>
          <a:xfrm>
            <a:off x="180900" y="1143700"/>
            <a:ext cx="8782200" cy="3814500"/>
          </a:xfrm>
          <a:prstGeom prst="rect">
            <a:avLst/>
          </a:prstGeom>
        </p:spPr>
        <p:txBody>
          <a:bodyPr spcFirstLastPara="1" wrap="square" lIns="91425" tIns="91425" rIns="91425" bIns="91425" anchor="t" anchorCtr="0">
            <a:noAutofit/>
          </a:bodyPr>
          <a:lstStyle/>
          <a:p>
            <a:pPr lvl="0">
              <a:lnSpc>
                <a:spcPct val="200000"/>
              </a:lnSpc>
            </a:pPr>
            <a:r>
              <a:rPr lang="en" b="1" dirty="0"/>
              <a:t>Speaker </a:t>
            </a:r>
            <a:r>
              <a:rPr lang="en" b="1" dirty="0" err="1"/>
              <a:t>Diarization</a:t>
            </a:r>
            <a:r>
              <a:rPr lang="en" b="1" dirty="0"/>
              <a:t> with LSTM</a:t>
            </a:r>
            <a:endParaRPr dirty="0"/>
          </a:p>
          <a:p>
            <a:pPr marL="914400" marR="0" lvl="1" indent="-317500" algn="l" rtl="0">
              <a:lnSpc>
                <a:spcPct val="200000"/>
              </a:lnSpc>
              <a:spcBef>
                <a:spcPts val="0"/>
              </a:spcBef>
              <a:spcAft>
                <a:spcPts val="0"/>
              </a:spcAft>
              <a:buSzPts val="1400"/>
              <a:buChar char="○"/>
            </a:pPr>
            <a:r>
              <a:rPr lang="en" dirty="0"/>
              <a:t>Authors: </a:t>
            </a:r>
            <a:r>
              <a:rPr lang="en" i="1" dirty="0" err="1"/>
              <a:t>Quan</a:t>
            </a:r>
            <a:r>
              <a:rPr lang="en" i="1" dirty="0"/>
              <a:t> Wang, Carlton Downey, Li Wan, Philip Andrew Mansfield, Ignacio Lopez Moreno</a:t>
            </a:r>
          </a:p>
          <a:p>
            <a:pPr marL="914400" marR="0" lvl="1" indent="-317500" algn="l" rtl="0">
              <a:lnSpc>
                <a:spcPct val="200000"/>
              </a:lnSpc>
              <a:spcBef>
                <a:spcPts val="0"/>
              </a:spcBef>
              <a:spcAft>
                <a:spcPts val="0"/>
              </a:spcAft>
              <a:buSzPts val="1400"/>
              <a:buChar char="○"/>
            </a:pPr>
            <a:r>
              <a:rPr lang="en" dirty="0"/>
              <a:t>GE2E text-independent + spectral clustering </a:t>
            </a:r>
            <a:r>
              <a:rPr lang="en-US" dirty="0"/>
              <a:t>⇨ state-of-the-art </a:t>
            </a:r>
            <a:r>
              <a:rPr lang="en-US" dirty="0" err="1"/>
              <a:t>diarization</a:t>
            </a:r>
            <a:r>
              <a:rPr lang="en-US" dirty="0"/>
              <a:t> system</a:t>
            </a:r>
          </a:p>
          <a:p>
            <a:pPr lvl="1">
              <a:lnSpc>
                <a:spcPct val="200000"/>
              </a:lnSpc>
              <a:spcBef>
                <a:spcPts val="0"/>
              </a:spcBef>
            </a:pPr>
            <a:r>
              <a:rPr lang="en-US" b="1" dirty="0"/>
              <a:t>[SP-P5.4] </a:t>
            </a:r>
            <a:r>
              <a:rPr lang="en-US" dirty="0"/>
              <a:t>Wed 13:30 - 15:30, Poster Area B</a:t>
            </a:r>
          </a:p>
          <a:p>
            <a:pPr lvl="0">
              <a:lnSpc>
                <a:spcPct val="200000"/>
              </a:lnSpc>
            </a:pPr>
            <a:r>
              <a:rPr lang="en-US" b="1" dirty="0"/>
              <a:t>Attention-Based Models for Text-Dependent Speaker Verification</a:t>
            </a:r>
            <a:endParaRPr lang="en-US" dirty="0"/>
          </a:p>
          <a:p>
            <a:pPr marL="914400" marR="0" lvl="1" indent="-317500" algn="l" rtl="0">
              <a:lnSpc>
                <a:spcPct val="200000"/>
              </a:lnSpc>
              <a:spcBef>
                <a:spcPts val="0"/>
              </a:spcBef>
              <a:spcAft>
                <a:spcPts val="0"/>
              </a:spcAft>
              <a:buSzPts val="1400"/>
              <a:buChar char="○"/>
            </a:pPr>
            <a:r>
              <a:rPr lang="en" dirty="0"/>
              <a:t>Authors: </a:t>
            </a:r>
            <a:r>
              <a:rPr lang="en" i="1" dirty="0"/>
              <a:t>F A </a:t>
            </a:r>
            <a:r>
              <a:rPr lang="en" i="1" dirty="0" err="1"/>
              <a:t>Rezaur</a:t>
            </a:r>
            <a:r>
              <a:rPr lang="en" i="1" dirty="0"/>
              <a:t> Rahman Chowdhury, </a:t>
            </a:r>
            <a:r>
              <a:rPr lang="en" i="1" dirty="0" err="1"/>
              <a:t>Quan</a:t>
            </a:r>
            <a:r>
              <a:rPr lang="en" i="1" dirty="0"/>
              <a:t> Wang, Ignacio Lopez Moreno, Li Wan</a:t>
            </a:r>
          </a:p>
          <a:p>
            <a:pPr lvl="1">
              <a:lnSpc>
                <a:spcPct val="200000"/>
              </a:lnSpc>
              <a:spcBef>
                <a:spcPts val="0"/>
              </a:spcBef>
            </a:pPr>
            <a:r>
              <a:rPr lang="en" dirty="0"/>
              <a:t>GE2E text-dependent + attention </a:t>
            </a:r>
            <a:r>
              <a:rPr lang="en-US" dirty="0"/>
              <a:t>⇨ silence</a:t>
            </a:r>
            <a:r>
              <a:rPr lang="zh-Hans" altLang="en-US" dirty="0"/>
              <a:t> </a:t>
            </a:r>
            <a:r>
              <a:rPr lang="en-US" altLang="zh-Hans" dirty="0"/>
              <a:t>&amp;</a:t>
            </a:r>
            <a:r>
              <a:rPr lang="zh-Hans" altLang="en-US" dirty="0"/>
              <a:t> </a:t>
            </a:r>
            <a:r>
              <a:rPr lang="en-US" dirty="0"/>
              <a:t>noise robustness</a:t>
            </a:r>
          </a:p>
          <a:p>
            <a:pPr lvl="1">
              <a:lnSpc>
                <a:spcPct val="200000"/>
              </a:lnSpc>
              <a:spcBef>
                <a:spcPts val="0"/>
              </a:spcBef>
            </a:pPr>
            <a:r>
              <a:rPr lang="en-US" b="1" dirty="0"/>
              <a:t>[SP-P7.8] </a:t>
            </a:r>
            <a:r>
              <a:rPr lang="en-US" dirty="0"/>
              <a:t>Wed 16:00 - 18:00, Poster Area A</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Additional Slides</a:t>
            </a:r>
            <a:endParaRPr dirty="0"/>
          </a:p>
        </p:txBody>
      </p:sp>
    </p:spTree>
    <p:extLst>
      <p:ext uri="{BB962C8B-B14F-4D97-AF65-F5344CB8AC3E}">
        <p14:creationId xmlns:p14="http://schemas.microsoft.com/office/powerpoint/2010/main" val="164620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Application: Online diarization</a:t>
            </a:r>
            <a:endParaRPr/>
          </a:p>
        </p:txBody>
      </p:sp>
      <p:sp>
        <p:nvSpPr>
          <p:cNvPr id="497" name="Shape 497" descr="go/continuous-diarization-demo" title="Continuous speaker diarization Android demo">
            <a:hlinkClick r:id="rId3"/>
          </p:cNvPr>
          <p:cNvSpPr/>
          <p:nvPr/>
        </p:nvSpPr>
        <p:spPr>
          <a:xfrm>
            <a:off x="1970900" y="1105075"/>
            <a:ext cx="5202200" cy="3901650"/>
          </a:xfrm>
          <a:prstGeom prst="rect">
            <a:avLst/>
          </a:prstGeom>
          <a:blipFill>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28" name="Picture 27">
            <a:extLst>
              <a:ext uri="{FF2B5EF4-FFF2-40B4-BE49-F238E27FC236}">
                <a16:creationId xmlns:a16="http://schemas.microsoft.com/office/drawing/2014/main" id="{6C7FDC1E-C14A-784A-81CC-A9A7F7E3E328}"/>
              </a:ext>
            </a:extLst>
          </p:cNvPr>
          <p:cNvPicPr>
            <a:picLocks noChangeAspect="1"/>
          </p:cNvPicPr>
          <p:nvPr/>
        </p:nvPicPr>
        <p:blipFill>
          <a:blip r:embed="rId3"/>
          <a:stretch>
            <a:fillRect/>
          </a:stretch>
        </p:blipFill>
        <p:spPr>
          <a:xfrm>
            <a:off x="2898238" y="3635441"/>
            <a:ext cx="1567132" cy="1175349"/>
          </a:xfrm>
          <a:prstGeom prst="rect">
            <a:avLst/>
          </a:prstGeom>
        </p:spPr>
      </p:pic>
      <p:pic>
        <p:nvPicPr>
          <p:cNvPr id="3" name="Picture 2">
            <a:extLst>
              <a:ext uri="{FF2B5EF4-FFF2-40B4-BE49-F238E27FC236}">
                <a16:creationId xmlns:a16="http://schemas.microsoft.com/office/drawing/2014/main" id="{BEEAD354-BF68-1D44-AEE2-8A5746AE5A6A}"/>
              </a:ext>
            </a:extLst>
          </p:cNvPr>
          <p:cNvPicPr>
            <a:picLocks noChangeAspect="1"/>
          </p:cNvPicPr>
          <p:nvPr/>
        </p:nvPicPr>
        <p:blipFill>
          <a:blip r:embed="rId3"/>
          <a:stretch>
            <a:fillRect/>
          </a:stretch>
        </p:blipFill>
        <p:spPr>
          <a:xfrm>
            <a:off x="7579355" y="3631900"/>
            <a:ext cx="1567132" cy="1175349"/>
          </a:xfrm>
          <a:prstGeom prst="rect">
            <a:avLst/>
          </a:prstGeom>
        </p:spPr>
      </p:pic>
      <p:sp>
        <p:nvSpPr>
          <p:cNvPr id="108" name="Shape 10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Speaker recognition at Google - Home</a:t>
            </a:r>
            <a:endParaRPr/>
          </a:p>
        </p:txBody>
      </p:sp>
      <p:sp>
        <p:nvSpPr>
          <p:cNvPr id="109" name="Shape 109"/>
          <p:cNvSpPr/>
          <p:nvPr/>
        </p:nvSpPr>
        <p:spPr>
          <a:xfrm>
            <a:off x="4578122" y="2880350"/>
            <a:ext cx="899700" cy="694200"/>
          </a:xfrm>
          <a:prstGeom prst="wedgeEllipseCallout">
            <a:avLst>
              <a:gd name="adj1" fmla="val 14187"/>
              <a:gd name="adj2" fmla="val 66752"/>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OK Google</a:t>
            </a:r>
            <a:endParaRPr sz="1200">
              <a:latin typeface="Calibri"/>
              <a:ea typeface="Calibri"/>
              <a:cs typeface="Calibri"/>
              <a:sym typeface="Calibri"/>
            </a:endParaRPr>
          </a:p>
        </p:txBody>
      </p:sp>
      <p:sp>
        <p:nvSpPr>
          <p:cNvPr id="110" name="Shape 110"/>
          <p:cNvSpPr/>
          <p:nvPr/>
        </p:nvSpPr>
        <p:spPr>
          <a:xfrm>
            <a:off x="7972445" y="2890374"/>
            <a:ext cx="1048680" cy="694224"/>
          </a:xfrm>
          <a:prstGeom prst="cloud">
            <a:avLst/>
          </a:prstGeom>
          <a:solidFill>
            <a:srgbClr val="C9DAF8"/>
          </a:solid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 Guest!</a:t>
            </a:r>
            <a:endParaRPr sz="1200"/>
          </a:p>
        </p:txBody>
      </p:sp>
      <p:sp>
        <p:nvSpPr>
          <p:cNvPr id="111" name="Shape 111"/>
          <p:cNvSpPr/>
          <p:nvPr/>
        </p:nvSpPr>
        <p:spPr>
          <a:xfrm>
            <a:off x="42875" y="2966529"/>
            <a:ext cx="899700" cy="694200"/>
          </a:xfrm>
          <a:prstGeom prst="wedgeEllipseCallout">
            <a:avLst>
              <a:gd name="adj1" fmla="val 14187"/>
              <a:gd name="adj2" fmla="val 66752"/>
            </a:avLst>
          </a:prstGeom>
          <a:no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OK Google</a:t>
            </a:r>
            <a:endParaRPr sz="1200">
              <a:latin typeface="Calibri"/>
              <a:ea typeface="Calibri"/>
              <a:cs typeface="Calibri"/>
              <a:sym typeface="Calibri"/>
            </a:endParaRPr>
          </a:p>
        </p:txBody>
      </p:sp>
      <p:sp>
        <p:nvSpPr>
          <p:cNvPr id="112" name="Shape 112"/>
          <p:cNvSpPr/>
          <p:nvPr/>
        </p:nvSpPr>
        <p:spPr>
          <a:xfrm>
            <a:off x="3283275" y="2890374"/>
            <a:ext cx="1048680" cy="694224"/>
          </a:xfrm>
          <a:prstGeom prst="cloud">
            <a:avLst/>
          </a:prstGeom>
          <a:solidFill>
            <a:srgbClr val="C9DAF8"/>
          </a:solidFill>
          <a:ln w="9525" cap="flat" cmpd="sng">
            <a:solidFill>
              <a:srgbClr val="7575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Hi Andy!</a:t>
            </a:r>
            <a:endParaRPr sz="1200"/>
          </a:p>
        </p:txBody>
      </p:sp>
      <p:pic>
        <p:nvPicPr>
          <p:cNvPr id="114" name="Shape 114" descr="jessica.png"/>
          <p:cNvPicPr preferRelativeResize="0"/>
          <p:nvPr/>
        </p:nvPicPr>
        <p:blipFill>
          <a:blip r:embed="rId4">
            <a:alphaModFix/>
          </a:blip>
          <a:stretch>
            <a:fillRect/>
          </a:stretch>
        </p:blipFill>
        <p:spPr>
          <a:xfrm>
            <a:off x="360976" y="3792663"/>
            <a:ext cx="755300" cy="853825"/>
          </a:xfrm>
          <a:prstGeom prst="rect">
            <a:avLst/>
          </a:prstGeom>
          <a:noFill/>
          <a:ln>
            <a:noFill/>
          </a:ln>
        </p:spPr>
      </p:pic>
      <p:cxnSp>
        <p:nvCxnSpPr>
          <p:cNvPr id="115" name="Shape 115"/>
          <p:cNvCxnSpPr/>
          <p:nvPr/>
        </p:nvCxnSpPr>
        <p:spPr>
          <a:xfrm>
            <a:off x="4477613" y="1079814"/>
            <a:ext cx="900" cy="3868200"/>
          </a:xfrm>
          <a:prstGeom prst="straightConnector1">
            <a:avLst/>
          </a:prstGeom>
          <a:noFill/>
          <a:ln w="9525" cap="flat" cmpd="sng">
            <a:solidFill>
              <a:srgbClr val="757575"/>
            </a:solidFill>
            <a:prstDash val="solid"/>
            <a:round/>
            <a:headEnd type="none" w="med" len="med"/>
            <a:tailEnd type="none" w="med" len="med"/>
          </a:ln>
        </p:spPr>
      </p:cxnSp>
      <p:pic>
        <p:nvPicPr>
          <p:cNvPr id="116" name="Shape 116"/>
          <p:cNvPicPr preferRelativeResize="0"/>
          <p:nvPr/>
        </p:nvPicPr>
        <p:blipFill>
          <a:blip r:embed="rId5">
            <a:alphaModFix/>
          </a:blip>
          <a:stretch>
            <a:fillRect/>
          </a:stretch>
        </p:blipFill>
        <p:spPr>
          <a:xfrm>
            <a:off x="4902332" y="3713163"/>
            <a:ext cx="725668" cy="1012850"/>
          </a:xfrm>
          <a:prstGeom prst="rect">
            <a:avLst/>
          </a:prstGeom>
          <a:noFill/>
          <a:ln>
            <a:noFill/>
          </a:ln>
        </p:spPr>
      </p:pic>
      <p:grpSp>
        <p:nvGrpSpPr>
          <p:cNvPr id="117" name="Shape 117"/>
          <p:cNvGrpSpPr/>
          <p:nvPr/>
        </p:nvGrpSpPr>
        <p:grpSpPr>
          <a:xfrm>
            <a:off x="5796250" y="1256800"/>
            <a:ext cx="2032500" cy="2540400"/>
            <a:chOff x="5773350" y="1180425"/>
            <a:chExt cx="2032500" cy="2540400"/>
          </a:xfrm>
        </p:grpSpPr>
        <p:sp>
          <p:nvSpPr>
            <p:cNvPr id="118" name="Shape 118"/>
            <p:cNvSpPr/>
            <p:nvPr/>
          </p:nvSpPr>
          <p:spPr>
            <a:xfrm>
              <a:off x="5773350" y="1180425"/>
              <a:ext cx="2032500" cy="2540400"/>
            </a:xfrm>
            <a:prstGeom prst="wedgeRectCallout">
              <a:avLst>
                <a:gd name="adj1" fmla="val 52123"/>
                <a:gd name="adj2" fmla="val 60731"/>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19" name="Shape 119" title="Chart"/>
            <p:cNvPicPr preferRelativeResize="0"/>
            <p:nvPr/>
          </p:nvPicPr>
          <p:blipFill rotWithShape="1">
            <a:blip r:embed="rId6">
              <a:alphaModFix/>
            </a:blip>
            <a:srcRect l="13181" r="35847"/>
            <a:stretch/>
          </p:blipFill>
          <p:spPr>
            <a:xfrm>
              <a:off x="5782188" y="1198275"/>
              <a:ext cx="1843550" cy="2235250"/>
            </a:xfrm>
            <a:prstGeom prst="rect">
              <a:avLst/>
            </a:prstGeom>
            <a:noFill/>
            <a:ln>
              <a:noFill/>
            </a:ln>
          </p:spPr>
        </p:pic>
        <p:pic>
          <p:nvPicPr>
            <p:cNvPr id="120" name="Shape 120"/>
            <p:cNvPicPr preferRelativeResize="0"/>
            <p:nvPr/>
          </p:nvPicPr>
          <p:blipFill>
            <a:blip r:embed="rId7">
              <a:alphaModFix/>
            </a:blip>
            <a:stretch>
              <a:fillRect/>
            </a:stretch>
          </p:blipFill>
          <p:spPr>
            <a:xfrm>
              <a:off x="6133149" y="3022389"/>
              <a:ext cx="464731" cy="464700"/>
            </a:xfrm>
            <a:prstGeom prst="rect">
              <a:avLst/>
            </a:prstGeom>
            <a:noFill/>
            <a:ln>
              <a:noFill/>
            </a:ln>
          </p:spPr>
        </p:pic>
        <p:pic>
          <p:nvPicPr>
            <p:cNvPr id="121" name="Shape 121"/>
            <p:cNvPicPr preferRelativeResize="0"/>
            <p:nvPr/>
          </p:nvPicPr>
          <p:blipFill>
            <a:blip r:embed="rId8">
              <a:alphaModFix/>
            </a:blip>
            <a:stretch>
              <a:fillRect/>
            </a:stretch>
          </p:blipFill>
          <p:spPr>
            <a:xfrm>
              <a:off x="6881725" y="3022362"/>
              <a:ext cx="464725" cy="464786"/>
            </a:xfrm>
            <a:prstGeom prst="rect">
              <a:avLst/>
            </a:prstGeom>
            <a:noFill/>
            <a:ln>
              <a:noFill/>
            </a:ln>
          </p:spPr>
        </p:pic>
        <p:pic>
          <p:nvPicPr>
            <p:cNvPr id="122" name="Shape 122" title="Chart"/>
            <p:cNvPicPr preferRelativeResize="0"/>
            <p:nvPr/>
          </p:nvPicPr>
          <p:blipFill rotWithShape="1">
            <a:blip r:embed="rId9">
              <a:alphaModFix/>
            </a:blip>
            <a:srcRect l="77910" t="13741" r="1207" b="66857"/>
            <a:stretch/>
          </p:blipFill>
          <p:spPr>
            <a:xfrm>
              <a:off x="6794475" y="1217438"/>
              <a:ext cx="977074" cy="561001"/>
            </a:xfrm>
            <a:prstGeom prst="rect">
              <a:avLst/>
            </a:prstGeom>
            <a:noFill/>
            <a:ln>
              <a:noFill/>
            </a:ln>
          </p:spPr>
        </p:pic>
        <p:cxnSp>
          <p:nvCxnSpPr>
            <p:cNvPr id="123" name="Shape 123"/>
            <p:cNvCxnSpPr/>
            <p:nvPr/>
          </p:nvCxnSpPr>
          <p:spPr>
            <a:xfrm>
              <a:off x="5996425" y="1976300"/>
              <a:ext cx="1650300" cy="0"/>
            </a:xfrm>
            <a:prstGeom prst="straightConnector1">
              <a:avLst/>
            </a:prstGeom>
            <a:noFill/>
            <a:ln w="19050" cap="flat" cmpd="sng">
              <a:solidFill>
                <a:srgbClr val="FF0000"/>
              </a:solidFill>
              <a:prstDash val="solid"/>
              <a:round/>
              <a:headEnd type="none" w="med" len="med"/>
              <a:tailEnd type="none" w="med" len="med"/>
            </a:ln>
          </p:spPr>
        </p:cxnSp>
      </p:grpSp>
      <p:grpSp>
        <p:nvGrpSpPr>
          <p:cNvPr id="124" name="Shape 124"/>
          <p:cNvGrpSpPr/>
          <p:nvPr/>
        </p:nvGrpSpPr>
        <p:grpSpPr>
          <a:xfrm>
            <a:off x="1199375" y="1256799"/>
            <a:ext cx="2032500" cy="2540401"/>
            <a:chOff x="1199375" y="1256799"/>
            <a:chExt cx="2032500" cy="2540401"/>
          </a:xfrm>
        </p:grpSpPr>
        <p:pic>
          <p:nvPicPr>
            <p:cNvPr id="125" name="Shape 125" title="Chart"/>
            <p:cNvPicPr preferRelativeResize="0"/>
            <p:nvPr/>
          </p:nvPicPr>
          <p:blipFill rotWithShape="1">
            <a:blip r:embed="rId9">
              <a:alphaModFix/>
            </a:blip>
            <a:srcRect l="12735" r="35850"/>
            <a:stretch/>
          </p:blipFill>
          <p:spPr>
            <a:xfrm>
              <a:off x="1199375" y="1256800"/>
              <a:ext cx="1859625" cy="2235250"/>
            </a:xfrm>
            <a:prstGeom prst="rect">
              <a:avLst/>
            </a:prstGeom>
            <a:noFill/>
            <a:ln>
              <a:noFill/>
            </a:ln>
          </p:spPr>
        </p:pic>
        <p:pic>
          <p:nvPicPr>
            <p:cNvPr id="126" name="Shape 126"/>
            <p:cNvPicPr preferRelativeResize="0"/>
            <p:nvPr/>
          </p:nvPicPr>
          <p:blipFill>
            <a:blip r:embed="rId7">
              <a:alphaModFix/>
            </a:blip>
            <a:stretch>
              <a:fillRect/>
            </a:stretch>
          </p:blipFill>
          <p:spPr>
            <a:xfrm>
              <a:off x="1547949" y="3063851"/>
              <a:ext cx="464731" cy="464700"/>
            </a:xfrm>
            <a:prstGeom prst="rect">
              <a:avLst/>
            </a:prstGeom>
            <a:noFill/>
            <a:ln>
              <a:noFill/>
            </a:ln>
          </p:spPr>
        </p:pic>
        <p:pic>
          <p:nvPicPr>
            <p:cNvPr id="127" name="Shape 127"/>
            <p:cNvPicPr preferRelativeResize="0"/>
            <p:nvPr/>
          </p:nvPicPr>
          <p:blipFill>
            <a:blip r:embed="rId8">
              <a:alphaModFix/>
            </a:blip>
            <a:stretch>
              <a:fillRect/>
            </a:stretch>
          </p:blipFill>
          <p:spPr>
            <a:xfrm>
              <a:off x="2296525" y="3063824"/>
              <a:ext cx="464725" cy="464786"/>
            </a:xfrm>
            <a:prstGeom prst="rect">
              <a:avLst/>
            </a:prstGeom>
            <a:noFill/>
            <a:ln>
              <a:noFill/>
            </a:ln>
          </p:spPr>
        </p:pic>
        <p:pic>
          <p:nvPicPr>
            <p:cNvPr id="128" name="Shape 128" title="Chart"/>
            <p:cNvPicPr preferRelativeResize="0"/>
            <p:nvPr/>
          </p:nvPicPr>
          <p:blipFill rotWithShape="1">
            <a:blip r:embed="rId9">
              <a:alphaModFix/>
            </a:blip>
            <a:srcRect l="77910" t="13741" r="1207" b="66857"/>
            <a:stretch/>
          </p:blipFill>
          <p:spPr>
            <a:xfrm>
              <a:off x="2254800" y="1256799"/>
              <a:ext cx="977074" cy="561001"/>
            </a:xfrm>
            <a:prstGeom prst="rect">
              <a:avLst/>
            </a:prstGeom>
            <a:noFill/>
            <a:ln>
              <a:noFill/>
            </a:ln>
          </p:spPr>
        </p:pic>
        <p:sp>
          <p:nvSpPr>
            <p:cNvPr id="129" name="Shape 129"/>
            <p:cNvSpPr/>
            <p:nvPr/>
          </p:nvSpPr>
          <p:spPr>
            <a:xfrm>
              <a:off x="1199375" y="1256800"/>
              <a:ext cx="2032500" cy="2540400"/>
            </a:xfrm>
            <a:prstGeom prst="wedgeRectCallout">
              <a:avLst>
                <a:gd name="adj1" fmla="val 51060"/>
                <a:gd name="adj2" fmla="val 6050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0" name="Shape 130"/>
            <p:cNvCxnSpPr/>
            <p:nvPr/>
          </p:nvCxnSpPr>
          <p:spPr>
            <a:xfrm>
              <a:off x="1433263" y="2236912"/>
              <a:ext cx="1635600" cy="0"/>
            </a:xfrm>
            <a:prstGeom prst="straightConnector1">
              <a:avLst/>
            </a:prstGeom>
            <a:noFill/>
            <a:ln w="19050" cap="flat" cmpd="sng">
              <a:solidFill>
                <a:srgbClr val="FF0000"/>
              </a:solidFill>
              <a:prstDash val="solid"/>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2-stage speaker recognition: Enroll and verify</a:t>
            </a:r>
            <a:endParaRPr/>
          </a:p>
          <a:p>
            <a:pPr marL="0" lvl="0" indent="0">
              <a:spcBef>
                <a:spcPts val="0"/>
              </a:spcBef>
              <a:spcAft>
                <a:spcPts val="0"/>
              </a:spcAft>
              <a:buNone/>
            </a:pPr>
            <a:endParaRPr/>
          </a:p>
        </p:txBody>
      </p:sp>
      <p:sp>
        <p:nvSpPr>
          <p:cNvPr id="137" name="Shape 137"/>
          <p:cNvSpPr txBox="1">
            <a:spLocks noGrp="1"/>
          </p:cNvSpPr>
          <p:nvPr>
            <p:ph type="body" idx="1"/>
          </p:nvPr>
        </p:nvSpPr>
        <p:spPr>
          <a:xfrm>
            <a:off x="180900" y="1143700"/>
            <a:ext cx="3769800" cy="3416400"/>
          </a:xfrm>
          <a:prstGeom prst="rect">
            <a:avLst/>
          </a:prstGeom>
        </p:spPr>
        <p:txBody>
          <a:bodyPr spcFirstLastPara="1" wrap="square" lIns="91425" tIns="91425" rIns="91425" bIns="91425" anchor="t" anchorCtr="0">
            <a:noAutofit/>
          </a:bodyPr>
          <a:lstStyle/>
          <a:p>
            <a:pPr marL="0" lvl="0" indent="0" rtl="0">
              <a:lnSpc>
                <a:spcPct val="150000"/>
              </a:lnSpc>
              <a:spcAft>
                <a:spcPts val="0"/>
              </a:spcAft>
              <a:buNone/>
            </a:pPr>
            <a:r>
              <a:rPr lang="en" dirty="0"/>
              <a:t>Before we can verify a speaker, we need the user to </a:t>
            </a:r>
            <a:r>
              <a:rPr lang="en" b="1" dirty="0"/>
              <a:t>enroll</a:t>
            </a:r>
            <a:r>
              <a:rPr lang="en" dirty="0"/>
              <a:t> his voice:</a:t>
            </a:r>
            <a:endParaRPr dirty="0"/>
          </a:p>
          <a:p>
            <a:pPr marL="457200" lvl="0" indent="-342900" rtl="0">
              <a:lnSpc>
                <a:spcPct val="150000"/>
              </a:lnSpc>
              <a:spcAft>
                <a:spcPts val="0"/>
              </a:spcAft>
              <a:buSzPts val="1800"/>
              <a:buChar char="●"/>
            </a:pPr>
            <a:r>
              <a:rPr lang="en" dirty="0"/>
              <a:t>Speak:</a:t>
            </a:r>
          </a:p>
          <a:p>
            <a:pPr lvl="1" indent="-342900">
              <a:lnSpc>
                <a:spcPct val="150000"/>
              </a:lnSpc>
              <a:spcBef>
                <a:spcPts val="0"/>
              </a:spcBef>
              <a:buSzPts val="1800"/>
              <a:buChar char="●"/>
            </a:pPr>
            <a:r>
              <a:rPr lang="en" dirty="0"/>
              <a:t>"OK Google" 2 times</a:t>
            </a:r>
          </a:p>
          <a:p>
            <a:pPr lvl="1" indent="-342900">
              <a:lnSpc>
                <a:spcPct val="150000"/>
              </a:lnSpc>
              <a:spcBef>
                <a:spcPts val="0"/>
              </a:spcBef>
              <a:buSzPts val="1800"/>
              <a:buChar char="●"/>
            </a:pPr>
            <a:r>
              <a:rPr lang="en" dirty="0"/>
              <a:t>"Hey Google" 2 times</a:t>
            </a:r>
            <a:endParaRPr dirty="0"/>
          </a:p>
          <a:p>
            <a:pPr marL="457200" lvl="0" indent="-342900">
              <a:lnSpc>
                <a:spcPct val="150000"/>
              </a:lnSpc>
              <a:spcAft>
                <a:spcPts val="0"/>
              </a:spcAft>
              <a:buSzPts val="1800"/>
              <a:buChar char="●"/>
            </a:pPr>
            <a:r>
              <a:rPr lang="en" dirty="0"/>
              <a:t>Store the </a:t>
            </a:r>
            <a:r>
              <a:rPr lang="en" dirty="0">
                <a:solidFill>
                  <a:srgbClr val="0000FF"/>
                </a:solidFill>
              </a:rPr>
              <a:t>averaged</a:t>
            </a:r>
            <a:r>
              <a:rPr lang="en" dirty="0"/>
              <a:t> embedding vector on device</a:t>
            </a:r>
            <a:endParaRPr dirty="0"/>
          </a:p>
        </p:txBody>
      </p:sp>
      <p:grpSp>
        <p:nvGrpSpPr>
          <p:cNvPr id="138" name="Shape 138"/>
          <p:cNvGrpSpPr/>
          <p:nvPr/>
        </p:nvGrpSpPr>
        <p:grpSpPr>
          <a:xfrm>
            <a:off x="3950727" y="1309764"/>
            <a:ext cx="5082201" cy="2720577"/>
            <a:chOff x="4487400" y="1195500"/>
            <a:chExt cx="4601776" cy="2463398"/>
          </a:xfrm>
        </p:grpSpPr>
        <p:pic>
          <p:nvPicPr>
            <p:cNvPr id="139" name="Shape 139"/>
            <p:cNvPicPr preferRelativeResize="0"/>
            <p:nvPr/>
          </p:nvPicPr>
          <p:blipFill>
            <a:blip r:embed="rId3">
              <a:alphaModFix/>
            </a:blip>
            <a:stretch>
              <a:fillRect/>
            </a:stretch>
          </p:blipFill>
          <p:spPr>
            <a:xfrm>
              <a:off x="7630766" y="1195505"/>
              <a:ext cx="1458410" cy="2463394"/>
            </a:xfrm>
            <a:prstGeom prst="rect">
              <a:avLst/>
            </a:prstGeom>
            <a:noFill/>
            <a:ln>
              <a:noFill/>
            </a:ln>
            <a:effectLst>
              <a:outerShdw blurRad="85725" dist="57150" dir="2700000" algn="bl" rotWithShape="0">
                <a:srgbClr val="000000">
                  <a:alpha val="55000"/>
                </a:srgbClr>
              </a:outerShdw>
            </a:effectLst>
          </p:spPr>
        </p:pic>
        <p:pic>
          <p:nvPicPr>
            <p:cNvPr id="140" name="Shape 140"/>
            <p:cNvPicPr preferRelativeResize="0"/>
            <p:nvPr/>
          </p:nvPicPr>
          <p:blipFill>
            <a:blip r:embed="rId4">
              <a:alphaModFix/>
            </a:blip>
            <a:stretch>
              <a:fillRect/>
            </a:stretch>
          </p:blipFill>
          <p:spPr>
            <a:xfrm>
              <a:off x="6059082" y="1195500"/>
              <a:ext cx="1458410" cy="2463398"/>
            </a:xfrm>
            <a:prstGeom prst="rect">
              <a:avLst/>
            </a:prstGeom>
            <a:noFill/>
            <a:ln>
              <a:noFill/>
            </a:ln>
            <a:effectLst>
              <a:outerShdw blurRad="85725" dist="57150" dir="2700000" algn="bl" rotWithShape="0">
                <a:srgbClr val="000000">
                  <a:alpha val="55000"/>
                </a:srgbClr>
              </a:outerShdw>
            </a:effectLst>
          </p:spPr>
        </p:pic>
        <p:pic>
          <p:nvPicPr>
            <p:cNvPr id="141" name="Shape 141"/>
            <p:cNvPicPr preferRelativeResize="0"/>
            <p:nvPr/>
          </p:nvPicPr>
          <p:blipFill>
            <a:blip r:embed="rId5">
              <a:alphaModFix/>
            </a:blip>
            <a:stretch>
              <a:fillRect/>
            </a:stretch>
          </p:blipFill>
          <p:spPr>
            <a:xfrm>
              <a:off x="4487400" y="1195500"/>
              <a:ext cx="1458410" cy="2463398"/>
            </a:xfrm>
            <a:prstGeom prst="rect">
              <a:avLst/>
            </a:prstGeom>
            <a:noFill/>
            <a:ln>
              <a:noFill/>
            </a:ln>
            <a:effectLst>
              <a:outerShdw blurRad="85725" dist="57150" dir="2700000" algn="bl" rotWithShape="0">
                <a:srgbClr val="000000">
                  <a:alpha val="55000"/>
                </a:srgbClr>
              </a:outerShdw>
            </a:effec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540100" y="703050"/>
            <a:ext cx="8035200" cy="3649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Part 1:</a:t>
            </a:r>
            <a:endParaRPr/>
          </a:p>
          <a:p>
            <a:pPr marL="0" lvl="0" indent="0">
              <a:spcBef>
                <a:spcPts val="0"/>
              </a:spcBef>
              <a:spcAft>
                <a:spcPts val="0"/>
              </a:spcAft>
              <a:buNone/>
            </a:pPr>
            <a:endParaRPr/>
          </a:p>
          <a:p>
            <a:pPr marL="0" lvl="0" indent="0">
              <a:spcBef>
                <a:spcPts val="0"/>
              </a:spcBef>
              <a:spcAft>
                <a:spcPts val="0"/>
              </a:spcAft>
              <a:buNone/>
            </a:pPr>
            <a:r>
              <a:rPr lang="en"/>
              <a:t>Generalized End-to-End Loss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p:nvPr/>
        </p:nvSpPr>
        <p:spPr>
          <a:xfrm>
            <a:off x="7633500" y="1095825"/>
            <a:ext cx="1070100" cy="2987100"/>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3744050" y="1095825"/>
            <a:ext cx="2803200" cy="2987100"/>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427200" y="1098925"/>
            <a:ext cx="2410800" cy="2987100"/>
          </a:xfrm>
          <a:prstGeom prst="rect">
            <a:avLst/>
          </a:prstGeom>
          <a:solidFill>
            <a:srgbClr val="FFFFFF"/>
          </a:solidFill>
          <a:ln>
            <a:noFill/>
          </a:ln>
          <a:effectLst>
            <a:outerShdw blurRad="242888" dist="76200" dir="3720000" algn="bl" rotWithShape="0">
              <a:srgbClr val="434343">
                <a:alpha val="21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D-vector: Audio to embedding</a:t>
            </a:r>
            <a:endParaRPr/>
          </a:p>
        </p:txBody>
      </p:sp>
      <p:grpSp>
        <p:nvGrpSpPr>
          <p:cNvPr id="155" name="Shape 155"/>
          <p:cNvGrpSpPr/>
          <p:nvPr/>
        </p:nvGrpSpPr>
        <p:grpSpPr>
          <a:xfrm>
            <a:off x="3937134" y="1245108"/>
            <a:ext cx="2464427" cy="2507932"/>
            <a:chOff x="2852400" y="1288600"/>
            <a:chExt cx="3214750" cy="3271500"/>
          </a:xfrm>
        </p:grpSpPr>
        <p:grpSp>
          <p:nvGrpSpPr>
            <p:cNvPr id="156" name="Shape 156"/>
            <p:cNvGrpSpPr/>
            <p:nvPr/>
          </p:nvGrpSpPr>
          <p:grpSpPr>
            <a:xfrm>
              <a:off x="2852400" y="2099500"/>
              <a:ext cx="834000" cy="2460600"/>
              <a:chOff x="1283625" y="1283550"/>
              <a:chExt cx="834000" cy="2460600"/>
            </a:xfrm>
          </p:grpSpPr>
          <p:sp>
            <p:nvSpPr>
              <p:cNvPr id="157" name="Shape 157"/>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59" name="Shape 159"/>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60" name="Shape 160"/>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161" name="Shape 161"/>
              <p:cNvCxnSpPr>
                <a:stCxn id="157" idx="0"/>
                <a:endCxn id="158"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62" name="Shape 162"/>
              <p:cNvCxnSpPr>
                <a:stCxn id="158" idx="0"/>
                <a:endCxn id="160"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63" name="Shape 163"/>
              <p:cNvCxnSpPr>
                <a:stCxn id="160" idx="0"/>
                <a:endCxn id="159"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cxnSp>
          <p:nvCxnSpPr>
            <p:cNvPr id="164" name="Shape 164"/>
            <p:cNvCxnSpPr>
              <a:stCxn id="165" idx="0"/>
              <a:endCxn id="166" idx="4"/>
            </p:cNvCxnSpPr>
            <p:nvPr/>
          </p:nvCxnSpPr>
          <p:spPr>
            <a:xfrm rot="10800000">
              <a:off x="5650150" y="1816900"/>
              <a:ext cx="0" cy="282600"/>
            </a:xfrm>
            <a:prstGeom prst="straightConnector1">
              <a:avLst/>
            </a:prstGeom>
            <a:noFill/>
            <a:ln w="28575" cap="flat" cmpd="sng">
              <a:solidFill>
                <a:srgbClr val="595959"/>
              </a:solidFill>
              <a:prstDash val="solid"/>
              <a:round/>
              <a:headEnd type="none" w="med" len="med"/>
              <a:tailEnd type="stealth" w="med" len="med"/>
            </a:ln>
          </p:spPr>
        </p:cxnSp>
        <p:grpSp>
          <p:nvGrpSpPr>
            <p:cNvPr id="167" name="Shape 167"/>
            <p:cNvGrpSpPr/>
            <p:nvPr/>
          </p:nvGrpSpPr>
          <p:grpSpPr>
            <a:xfrm>
              <a:off x="4042775" y="2099500"/>
              <a:ext cx="834000" cy="2460600"/>
              <a:chOff x="1283625" y="1283550"/>
              <a:chExt cx="834000" cy="2460600"/>
            </a:xfrm>
          </p:grpSpPr>
          <p:sp>
            <p:nvSpPr>
              <p:cNvPr id="168" name="Shape 168"/>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 name="Shape 169"/>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70" name="Shape 170"/>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71" name="Shape 171"/>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172" name="Shape 172"/>
              <p:cNvCxnSpPr>
                <a:stCxn id="168" idx="0"/>
                <a:endCxn id="169"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73" name="Shape 173"/>
              <p:cNvCxnSpPr>
                <a:stCxn id="169" idx="0"/>
                <a:endCxn id="171"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74" name="Shape 174"/>
              <p:cNvCxnSpPr>
                <a:stCxn id="171" idx="0"/>
                <a:endCxn id="170"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grpSp>
          <p:nvGrpSpPr>
            <p:cNvPr id="175" name="Shape 175"/>
            <p:cNvGrpSpPr/>
            <p:nvPr/>
          </p:nvGrpSpPr>
          <p:grpSpPr>
            <a:xfrm>
              <a:off x="5233150" y="2099500"/>
              <a:ext cx="834000" cy="2460600"/>
              <a:chOff x="1283625" y="1283550"/>
              <a:chExt cx="834000" cy="2460600"/>
            </a:xfrm>
          </p:grpSpPr>
          <p:sp>
            <p:nvSpPr>
              <p:cNvPr id="176" name="Shape 176"/>
              <p:cNvSpPr/>
              <p:nvPr/>
            </p:nvSpPr>
            <p:spPr>
              <a:xfrm>
                <a:off x="1436475" y="3215850"/>
                <a:ext cx="528300" cy="528300"/>
              </a:xfrm>
              <a:prstGeom prst="ellipse">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1283625" y="25717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65" name="Shape 165"/>
              <p:cNvSpPr/>
              <p:nvPr/>
            </p:nvSpPr>
            <p:spPr>
              <a:xfrm>
                <a:off x="1283625" y="12835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sp>
            <p:nvSpPr>
              <p:cNvPr id="178" name="Shape 178"/>
              <p:cNvSpPr/>
              <p:nvPr/>
            </p:nvSpPr>
            <p:spPr>
              <a:xfrm>
                <a:off x="1283625" y="1927650"/>
                <a:ext cx="834000" cy="421500"/>
              </a:xfrm>
              <a:prstGeom prst="roundRect">
                <a:avLst>
                  <a:gd name="adj" fmla="val 16667"/>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LSTM</a:t>
                </a:r>
                <a:endParaRPr sz="1000"/>
              </a:p>
              <a:p>
                <a:pPr marL="0" lvl="0" indent="0" algn="ctr" rtl="0">
                  <a:spcBef>
                    <a:spcPts val="0"/>
                  </a:spcBef>
                  <a:spcAft>
                    <a:spcPts val="0"/>
                  </a:spcAft>
                  <a:buNone/>
                </a:pPr>
                <a:r>
                  <a:rPr lang="en" sz="1000"/>
                  <a:t>Cell</a:t>
                </a:r>
                <a:endParaRPr sz="1000"/>
              </a:p>
            </p:txBody>
          </p:sp>
          <p:cxnSp>
            <p:nvCxnSpPr>
              <p:cNvPr id="179" name="Shape 179"/>
              <p:cNvCxnSpPr>
                <a:stCxn id="176" idx="0"/>
                <a:endCxn id="177" idx="2"/>
              </p:cNvCxnSpPr>
              <p:nvPr/>
            </p:nvCxnSpPr>
            <p:spPr>
              <a:xfrm rot="10800000">
                <a:off x="1700625" y="29932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80" name="Shape 180"/>
              <p:cNvCxnSpPr>
                <a:stCxn id="177" idx="0"/>
                <a:endCxn id="178" idx="2"/>
              </p:cNvCxnSpPr>
              <p:nvPr/>
            </p:nvCxnSpPr>
            <p:spPr>
              <a:xfrm rot="10800000">
                <a:off x="1700625" y="2349150"/>
                <a:ext cx="0" cy="222600"/>
              </a:xfrm>
              <a:prstGeom prst="straightConnector1">
                <a:avLst/>
              </a:prstGeom>
              <a:noFill/>
              <a:ln w="28575" cap="flat" cmpd="sng">
                <a:solidFill>
                  <a:srgbClr val="595959"/>
                </a:solidFill>
                <a:prstDash val="solid"/>
                <a:round/>
                <a:headEnd type="none" w="med" len="med"/>
                <a:tailEnd type="stealth" w="med" len="med"/>
              </a:ln>
            </p:spPr>
          </p:cxnSp>
          <p:cxnSp>
            <p:nvCxnSpPr>
              <p:cNvPr id="181" name="Shape 181"/>
              <p:cNvCxnSpPr>
                <a:stCxn id="178" idx="0"/>
                <a:endCxn id="165" idx="2"/>
              </p:cNvCxnSpPr>
              <p:nvPr/>
            </p:nvCxnSpPr>
            <p:spPr>
              <a:xfrm rot="10800000">
                <a:off x="1700625" y="1705050"/>
                <a:ext cx="0" cy="222600"/>
              </a:xfrm>
              <a:prstGeom prst="straightConnector1">
                <a:avLst/>
              </a:prstGeom>
              <a:noFill/>
              <a:ln w="28575" cap="flat" cmpd="sng">
                <a:solidFill>
                  <a:srgbClr val="595959"/>
                </a:solidFill>
                <a:prstDash val="solid"/>
                <a:round/>
                <a:headEnd type="none" w="med" len="med"/>
                <a:tailEnd type="stealth" w="med" len="med"/>
              </a:ln>
            </p:spPr>
          </p:cxnSp>
        </p:grpSp>
        <p:cxnSp>
          <p:nvCxnSpPr>
            <p:cNvPr id="182" name="Shape 182"/>
            <p:cNvCxnSpPr>
              <a:stCxn id="159" idx="3"/>
              <a:endCxn id="170" idx="1"/>
            </p:cNvCxnSpPr>
            <p:nvPr/>
          </p:nvCxnSpPr>
          <p:spPr>
            <a:xfrm>
              <a:off x="3686400" y="23102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3" name="Shape 183"/>
            <p:cNvCxnSpPr>
              <a:stCxn id="169" idx="3"/>
              <a:endCxn id="177" idx="1"/>
            </p:cNvCxnSpPr>
            <p:nvPr/>
          </p:nvCxnSpPr>
          <p:spPr>
            <a:xfrm>
              <a:off x="4876775" y="35984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4" name="Shape 184"/>
            <p:cNvCxnSpPr>
              <a:stCxn id="171" idx="3"/>
              <a:endCxn id="178" idx="1"/>
            </p:cNvCxnSpPr>
            <p:nvPr/>
          </p:nvCxnSpPr>
          <p:spPr>
            <a:xfrm>
              <a:off x="4876775" y="29543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5" name="Shape 185"/>
            <p:cNvCxnSpPr>
              <a:stCxn id="170" idx="3"/>
              <a:endCxn id="165" idx="1"/>
            </p:cNvCxnSpPr>
            <p:nvPr/>
          </p:nvCxnSpPr>
          <p:spPr>
            <a:xfrm>
              <a:off x="4876775" y="23102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6" name="Shape 186"/>
            <p:cNvCxnSpPr>
              <a:stCxn id="158" idx="3"/>
              <a:endCxn id="169" idx="1"/>
            </p:cNvCxnSpPr>
            <p:nvPr/>
          </p:nvCxnSpPr>
          <p:spPr>
            <a:xfrm>
              <a:off x="3686400" y="3598450"/>
              <a:ext cx="356400" cy="0"/>
            </a:xfrm>
            <a:prstGeom prst="straightConnector1">
              <a:avLst/>
            </a:prstGeom>
            <a:noFill/>
            <a:ln w="28575" cap="flat" cmpd="sng">
              <a:solidFill>
                <a:srgbClr val="595959"/>
              </a:solidFill>
              <a:prstDash val="solid"/>
              <a:round/>
              <a:headEnd type="none" w="med" len="med"/>
              <a:tailEnd type="stealth" w="med" len="med"/>
            </a:ln>
          </p:spPr>
        </p:cxnSp>
        <p:cxnSp>
          <p:nvCxnSpPr>
            <p:cNvPr id="187" name="Shape 187"/>
            <p:cNvCxnSpPr>
              <a:stCxn id="160" idx="3"/>
              <a:endCxn id="171" idx="1"/>
            </p:cNvCxnSpPr>
            <p:nvPr/>
          </p:nvCxnSpPr>
          <p:spPr>
            <a:xfrm>
              <a:off x="3686400" y="2954350"/>
              <a:ext cx="356400" cy="0"/>
            </a:xfrm>
            <a:prstGeom prst="straightConnector1">
              <a:avLst/>
            </a:prstGeom>
            <a:noFill/>
            <a:ln w="28575" cap="flat" cmpd="sng">
              <a:solidFill>
                <a:srgbClr val="595959"/>
              </a:solidFill>
              <a:prstDash val="solid"/>
              <a:round/>
              <a:headEnd type="none" w="med" len="med"/>
              <a:tailEnd type="stealth" w="med" len="med"/>
            </a:ln>
          </p:spPr>
        </p:cxnSp>
        <p:sp>
          <p:nvSpPr>
            <p:cNvPr id="166" name="Shape 166"/>
            <p:cNvSpPr/>
            <p:nvPr/>
          </p:nvSpPr>
          <p:spPr>
            <a:xfrm>
              <a:off x="5386000" y="1288600"/>
              <a:ext cx="528300" cy="5283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pic>
        <p:nvPicPr>
          <p:cNvPr id="188" name="Shape 188"/>
          <p:cNvPicPr preferRelativeResize="0"/>
          <p:nvPr/>
        </p:nvPicPr>
        <p:blipFill rotWithShape="1">
          <a:blip r:embed="rId3">
            <a:alphaModFix/>
          </a:blip>
          <a:srcRect b="13584"/>
          <a:stretch/>
        </p:blipFill>
        <p:spPr>
          <a:xfrm>
            <a:off x="442875" y="1796100"/>
            <a:ext cx="2262299" cy="1863600"/>
          </a:xfrm>
          <a:prstGeom prst="rect">
            <a:avLst/>
          </a:prstGeom>
          <a:noFill/>
          <a:ln>
            <a:noFill/>
          </a:ln>
        </p:spPr>
      </p:pic>
      <p:sp>
        <p:nvSpPr>
          <p:cNvPr id="189" name="Shape 189"/>
          <p:cNvSpPr txBox="1"/>
          <p:nvPr/>
        </p:nvSpPr>
        <p:spPr>
          <a:xfrm>
            <a:off x="234400" y="3586925"/>
            <a:ext cx="2831700" cy="4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00FF"/>
                </a:solidFill>
                <a:latin typeface="Source Code Pro"/>
                <a:ea typeface="Source Code Pro"/>
                <a:cs typeface="Source Code Pro"/>
                <a:sym typeface="Source Code Pro"/>
              </a:rPr>
              <a:t>oU k eI g u g @ l</a:t>
            </a:r>
            <a:endParaRPr sz="1800" b="1">
              <a:solidFill>
                <a:srgbClr val="0000FF"/>
              </a:solidFill>
              <a:latin typeface="Source Code Pro"/>
              <a:ea typeface="Source Code Pro"/>
              <a:cs typeface="Source Code Pro"/>
              <a:sym typeface="Source Code Pro"/>
            </a:endParaRPr>
          </a:p>
        </p:txBody>
      </p:sp>
      <p:sp>
        <p:nvSpPr>
          <p:cNvPr id="190" name="Shape 190"/>
          <p:cNvSpPr txBox="1"/>
          <p:nvPr/>
        </p:nvSpPr>
        <p:spPr>
          <a:xfrm>
            <a:off x="1116900" y="1475863"/>
            <a:ext cx="1123200" cy="22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rPr>
              <a:t>80 frames</a:t>
            </a:r>
            <a:endParaRPr>
              <a:solidFill>
                <a:srgbClr val="666666"/>
              </a:solidFill>
            </a:endParaRPr>
          </a:p>
        </p:txBody>
      </p:sp>
      <p:sp>
        <p:nvSpPr>
          <p:cNvPr id="191" name="Shape 191"/>
          <p:cNvSpPr txBox="1"/>
          <p:nvPr/>
        </p:nvSpPr>
        <p:spPr>
          <a:xfrm>
            <a:off x="4011" y="2441325"/>
            <a:ext cx="507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666666"/>
                </a:solidFill>
              </a:rPr>
              <a:t>40 </a:t>
            </a:r>
            <a:r>
              <a:rPr lang="en" dirty="0" err="1">
                <a:solidFill>
                  <a:srgbClr val="666666"/>
                </a:solidFill>
              </a:rPr>
              <a:t>mel</a:t>
            </a:r>
            <a:endParaRPr dirty="0">
              <a:solidFill>
                <a:srgbClr val="666666"/>
              </a:solidFill>
            </a:endParaRPr>
          </a:p>
        </p:txBody>
      </p:sp>
      <p:pic>
        <p:nvPicPr>
          <p:cNvPr id="192" name="Shape 192" descr="Screen Shot 2014-04-23 at 6.25.35 PM.png"/>
          <p:cNvPicPr preferRelativeResize="0"/>
          <p:nvPr/>
        </p:nvPicPr>
        <p:blipFill rotWithShape="1">
          <a:blip r:embed="rId4">
            <a:alphaModFix/>
          </a:blip>
          <a:srcRect t="34533" b="35021"/>
          <a:stretch/>
        </p:blipFill>
        <p:spPr>
          <a:xfrm rot="5400000">
            <a:off x="6736025" y="2476949"/>
            <a:ext cx="2855200" cy="224850"/>
          </a:xfrm>
          <a:prstGeom prst="rect">
            <a:avLst/>
          </a:prstGeom>
          <a:noFill/>
          <a:ln>
            <a:noFill/>
          </a:ln>
        </p:spPr>
      </p:pic>
      <p:pic>
        <p:nvPicPr>
          <p:cNvPr id="193" name="Shape 193"/>
          <p:cNvPicPr preferRelativeResize="0"/>
          <p:nvPr/>
        </p:nvPicPr>
        <p:blipFill>
          <a:blip r:embed="rId5">
            <a:alphaModFix/>
          </a:blip>
          <a:stretch>
            <a:fillRect/>
          </a:stretch>
        </p:blipFill>
        <p:spPr>
          <a:xfrm>
            <a:off x="8320525" y="1168890"/>
            <a:ext cx="302700" cy="436225"/>
          </a:xfrm>
          <a:prstGeom prst="rect">
            <a:avLst/>
          </a:prstGeom>
          <a:noFill/>
          <a:ln>
            <a:noFill/>
          </a:ln>
        </p:spPr>
      </p:pic>
      <p:sp>
        <p:nvSpPr>
          <p:cNvPr id="194" name="Shape 194"/>
          <p:cNvSpPr txBox="1"/>
          <p:nvPr/>
        </p:nvSpPr>
        <p:spPr>
          <a:xfrm>
            <a:off x="7550638" y="650907"/>
            <a:ext cx="1123200" cy="36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rPr>
              <a:t>64 dim</a:t>
            </a:r>
            <a:endParaRPr>
              <a:solidFill>
                <a:srgbClr val="666666"/>
              </a:solidFill>
            </a:endParaRPr>
          </a:p>
        </p:txBody>
      </p:sp>
      <p:sp>
        <p:nvSpPr>
          <p:cNvPr id="195" name="Shape 195"/>
          <p:cNvSpPr/>
          <p:nvPr/>
        </p:nvSpPr>
        <p:spPr>
          <a:xfrm>
            <a:off x="2963550" y="2136125"/>
            <a:ext cx="715200" cy="8745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6723700" y="2136125"/>
            <a:ext cx="715200" cy="8745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rot="5400000">
            <a:off x="1446025" y="3156100"/>
            <a:ext cx="302700" cy="23088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5400000">
            <a:off x="4970725" y="2908900"/>
            <a:ext cx="302700" cy="28032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rot="5400000">
            <a:off x="8013075" y="3895750"/>
            <a:ext cx="302700" cy="8295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txBox="1"/>
          <p:nvPr/>
        </p:nvSpPr>
        <p:spPr>
          <a:xfrm>
            <a:off x="594325" y="4461850"/>
            <a:ext cx="2006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Detected keyword</a:t>
            </a:r>
            <a:endParaRPr/>
          </a:p>
          <a:p>
            <a:pPr marL="0" lvl="0" indent="0" algn="ctr">
              <a:spcBef>
                <a:spcPts val="0"/>
              </a:spcBef>
              <a:spcAft>
                <a:spcPts val="0"/>
              </a:spcAft>
              <a:buNone/>
            </a:pPr>
            <a:r>
              <a:rPr lang="en"/>
              <a:t>(fixed-length)</a:t>
            </a:r>
            <a:endParaRPr/>
          </a:p>
        </p:txBody>
      </p:sp>
      <p:sp>
        <p:nvSpPr>
          <p:cNvPr id="201" name="Shape 201"/>
          <p:cNvSpPr txBox="1"/>
          <p:nvPr/>
        </p:nvSpPr>
        <p:spPr>
          <a:xfrm>
            <a:off x="3776850" y="4461850"/>
            <a:ext cx="26916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Multi-layer LSTM network</a:t>
            </a:r>
            <a:endParaRPr/>
          </a:p>
        </p:txBody>
      </p:sp>
      <p:sp>
        <p:nvSpPr>
          <p:cNvPr id="202" name="Shape 202"/>
          <p:cNvSpPr txBox="1"/>
          <p:nvPr/>
        </p:nvSpPr>
        <p:spPr>
          <a:xfrm>
            <a:off x="7535225" y="4461850"/>
            <a:ext cx="12030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D-vector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Verification decision: Thresholding cosine similarity</a:t>
            </a:r>
            <a:endParaRPr/>
          </a:p>
        </p:txBody>
      </p:sp>
      <p:cxnSp>
        <p:nvCxnSpPr>
          <p:cNvPr id="208" name="Shape 208"/>
          <p:cNvCxnSpPr>
            <a:stCxn id="209" idx="3"/>
            <a:endCxn id="210" idx="1"/>
          </p:cNvCxnSpPr>
          <p:nvPr/>
        </p:nvCxnSpPr>
        <p:spPr>
          <a:xfrm>
            <a:off x="1636377" y="3502154"/>
            <a:ext cx="489900" cy="0"/>
          </a:xfrm>
          <a:prstGeom prst="straightConnector1">
            <a:avLst/>
          </a:prstGeom>
          <a:noFill/>
          <a:ln w="28575" cap="flat" cmpd="sng">
            <a:solidFill>
              <a:srgbClr val="000000"/>
            </a:solidFill>
            <a:prstDash val="solid"/>
            <a:round/>
            <a:headEnd type="none" w="med" len="med"/>
            <a:tailEnd type="triangle" w="med" len="med"/>
          </a:ln>
        </p:spPr>
      </p:cxnSp>
      <p:cxnSp>
        <p:nvCxnSpPr>
          <p:cNvPr id="211" name="Shape 211"/>
          <p:cNvCxnSpPr>
            <a:stCxn id="212" idx="3"/>
            <a:endCxn id="213" idx="3"/>
          </p:cNvCxnSpPr>
          <p:nvPr/>
        </p:nvCxnSpPr>
        <p:spPr>
          <a:xfrm>
            <a:off x="1639176" y="2218541"/>
            <a:ext cx="486900" cy="0"/>
          </a:xfrm>
          <a:prstGeom prst="straightConnector1">
            <a:avLst/>
          </a:prstGeom>
          <a:noFill/>
          <a:ln w="28575" cap="flat" cmpd="sng">
            <a:solidFill>
              <a:srgbClr val="000000"/>
            </a:solidFill>
            <a:prstDash val="solid"/>
            <a:round/>
            <a:headEnd type="none" w="med" len="med"/>
            <a:tailEnd type="triangle" w="med" len="med"/>
          </a:ln>
        </p:spPr>
      </p:cxnSp>
      <p:pic>
        <p:nvPicPr>
          <p:cNvPr id="210" name="Shape 210"/>
          <p:cNvPicPr preferRelativeResize="0"/>
          <p:nvPr/>
        </p:nvPicPr>
        <p:blipFill>
          <a:blip r:embed="rId3">
            <a:alphaModFix/>
          </a:blip>
          <a:stretch>
            <a:fillRect/>
          </a:stretch>
        </p:blipFill>
        <p:spPr>
          <a:xfrm>
            <a:off x="2126136" y="3121854"/>
            <a:ext cx="1214170" cy="760595"/>
          </a:xfrm>
          <a:prstGeom prst="rect">
            <a:avLst/>
          </a:prstGeom>
          <a:noFill/>
          <a:ln w="28575" cap="flat" cmpd="sng">
            <a:solidFill>
              <a:srgbClr val="444444"/>
            </a:solidFill>
            <a:prstDash val="solid"/>
            <a:round/>
            <a:headEnd type="none" w="sm" len="sm"/>
            <a:tailEnd type="none" w="sm" len="sm"/>
          </a:ln>
        </p:spPr>
      </p:pic>
      <p:sp>
        <p:nvSpPr>
          <p:cNvPr id="214" name="Shape 214"/>
          <p:cNvSpPr txBox="1"/>
          <p:nvPr/>
        </p:nvSpPr>
        <p:spPr>
          <a:xfrm>
            <a:off x="5853300" y="2408950"/>
            <a:ext cx="3216300" cy="88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 b="1">
                <a:latin typeface="Courier New"/>
                <a:ea typeface="Courier New"/>
                <a:cs typeface="Courier New"/>
                <a:sym typeface="Courier New"/>
              </a:rPr>
              <a:t>≥ T, same person:</a:t>
            </a:r>
            <a:endParaRPr b="1">
              <a:latin typeface="Courier New"/>
              <a:ea typeface="Courier New"/>
              <a:cs typeface="Courier New"/>
              <a:sym typeface="Courier New"/>
            </a:endParaRPr>
          </a:p>
          <a:p>
            <a:pPr marL="0" lvl="0" indent="0" rtl="0">
              <a:spcBef>
                <a:spcPts val="0"/>
              </a:spcBef>
              <a:spcAft>
                <a:spcPts val="0"/>
              </a:spcAft>
              <a:buNone/>
            </a:pPr>
            <a:r>
              <a:rPr lang="en" b="1">
                <a:latin typeface="Courier New"/>
                <a:ea typeface="Courier New"/>
                <a:cs typeface="Courier New"/>
                <a:sym typeface="Courier New"/>
              </a:rPr>
              <a:t> </a:t>
            </a:r>
            <a:endParaRPr b="1">
              <a:latin typeface="Courier New"/>
              <a:ea typeface="Courier New"/>
              <a:cs typeface="Courier New"/>
              <a:sym typeface="Courier New"/>
            </a:endParaRPr>
          </a:p>
          <a:p>
            <a:pPr marL="0" lvl="0" indent="0" rtl="0">
              <a:spcBef>
                <a:spcPts val="0"/>
              </a:spcBef>
              <a:spcAft>
                <a:spcPts val="0"/>
              </a:spcAft>
              <a:buNone/>
            </a:pPr>
            <a:r>
              <a:rPr lang="en" b="1">
                <a:latin typeface="Courier New"/>
                <a:ea typeface="Courier New"/>
                <a:cs typeface="Courier New"/>
                <a:sym typeface="Courier New"/>
              </a:rPr>
              <a:t>&lt; T ,different people:</a:t>
            </a:r>
            <a:r>
              <a:rPr lang="en">
                <a:latin typeface="Courier New"/>
                <a:ea typeface="Courier New"/>
                <a:cs typeface="Courier New"/>
                <a:sym typeface="Courier New"/>
              </a:rPr>
              <a:t> </a:t>
            </a:r>
            <a:endParaRPr>
              <a:latin typeface="Courier New"/>
              <a:ea typeface="Courier New"/>
              <a:cs typeface="Courier New"/>
              <a:sym typeface="Courier New"/>
            </a:endParaRPr>
          </a:p>
        </p:txBody>
      </p:sp>
      <p:pic>
        <p:nvPicPr>
          <p:cNvPr id="215" name="Shape 215"/>
          <p:cNvPicPr preferRelativeResize="0"/>
          <p:nvPr/>
        </p:nvPicPr>
        <p:blipFill rotWithShape="1">
          <a:blip r:embed="rId4">
            <a:alphaModFix/>
          </a:blip>
          <a:srcRect t="9141" b="58199"/>
          <a:stretch/>
        </p:blipFill>
        <p:spPr>
          <a:xfrm>
            <a:off x="8315175" y="2499613"/>
            <a:ext cx="722100" cy="307525"/>
          </a:xfrm>
          <a:prstGeom prst="rect">
            <a:avLst/>
          </a:prstGeom>
          <a:noFill/>
          <a:ln>
            <a:noFill/>
          </a:ln>
        </p:spPr>
      </p:pic>
      <p:pic>
        <p:nvPicPr>
          <p:cNvPr id="216" name="Shape 216"/>
          <p:cNvPicPr preferRelativeResize="0"/>
          <p:nvPr/>
        </p:nvPicPr>
        <p:blipFill rotWithShape="1">
          <a:blip r:embed="rId4">
            <a:alphaModFix/>
          </a:blip>
          <a:srcRect t="67340"/>
          <a:stretch/>
        </p:blipFill>
        <p:spPr>
          <a:xfrm>
            <a:off x="8317975" y="2890513"/>
            <a:ext cx="722100" cy="307525"/>
          </a:xfrm>
          <a:prstGeom prst="rect">
            <a:avLst/>
          </a:prstGeom>
          <a:noFill/>
          <a:ln>
            <a:noFill/>
          </a:ln>
        </p:spPr>
      </p:pic>
      <p:pic>
        <p:nvPicPr>
          <p:cNvPr id="217" name="Shape 217"/>
          <p:cNvPicPr preferRelativeResize="0"/>
          <p:nvPr/>
        </p:nvPicPr>
        <p:blipFill rotWithShape="1">
          <a:blip r:embed="rId5">
            <a:alphaModFix/>
          </a:blip>
          <a:srcRect b="65442"/>
          <a:stretch/>
        </p:blipFill>
        <p:spPr>
          <a:xfrm>
            <a:off x="-6262" y="2021738"/>
            <a:ext cx="746200" cy="393600"/>
          </a:xfrm>
          <a:prstGeom prst="rect">
            <a:avLst/>
          </a:prstGeom>
          <a:noFill/>
          <a:ln>
            <a:noFill/>
          </a:ln>
        </p:spPr>
      </p:pic>
      <p:pic>
        <p:nvPicPr>
          <p:cNvPr id="218" name="Shape 218"/>
          <p:cNvPicPr preferRelativeResize="0"/>
          <p:nvPr/>
        </p:nvPicPr>
        <p:blipFill rotWithShape="1">
          <a:blip r:embed="rId5">
            <a:alphaModFix/>
          </a:blip>
          <a:srcRect t="59198"/>
          <a:stretch/>
        </p:blipFill>
        <p:spPr>
          <a:xfrm>
            <a:off x="-6262" y="3205387"/>
            <a:ext cx="746200" cy="464700"/>
          </a:xfrm>
          <a:prstGeom prst="rect">
            <a:avLst/>
          </a:prstGeom>
          <a:noFill/>
          <a:ln>
            <a:noFill/>
          </a:ln>
        </p:spPr>
      </p:pic>
      <p:pic>
        <p:nvPicPr>
          <p:cNvPr id="209" name="Shape 209"/>
          <p:cNvPicPr preferRelativeResize="0"/>
          <p:nvPr/>
        </p:nvPicPr>
        <p:blipFill rotWithShape="1">
          <a:blip r:embed="rId6">
            <a:alphaModFix/>
          </a:blip>
          <a:srcRect l="83984" r="2817"/>
          <a:stretch/>
        </p:blipFill>
        <p:spPr>
          <a:xfrm>
            <a:off x="768625" y="2925250"/>
            <a:ext cx="867751" cy="1153809"/>
          </a:xfrm>
          <a:prstGeom prst="rect">
            <a:avLst/>
          </a:prstGeom>
          <a:noFill/>
          <a:ln w="19050" cap="flat" cmpd="sng">
            <a:solidFill>
              <a:srgbClr val="595959"/>
            </a:solidFill>
            <a:prstDash val="solid"/>
            <a:round/>
            <a:headEnd type="none" w="sm" len="sm"/>
            <a:tailEnd type="none" w="sm" len="sm"/>
          </a:ln>
        </p:spPr>
      </p:pic>
      <p:pic>
        <p:nvPicPr>
          <p:cNvPr id="212" name="Shape 212"/>
          <p:cNvPicPr preferRelativeResize="0"/>
          <p:nvPr/>
        </p:nvPicPr>
        <p:blipFill rotWithShape="1">
          <a:blip r:embed="rId6">
            <a:alphaModFix/>
          </a:blip>
          <a:srcRect l="69362" r="16901"/>
          <a:stretch/>
        </p:blipFill>
        <p:spPr>
          <a:xfrm>
            <a:off x="771425" y="1664237"/>
            <a:ext cx="867751" cy="1108608"/>
          </a:xfrm>
          <a:prstGeom prst="rect">
            <a:avLst/>
          </a:prstGeom>
          <a:noFill/>
          <a:ln w="19050" cap="flat" cmpd="sng">
            <a:solidFill>
              <a:srgbClr val="666666"/>
            </a:solidFill>
            <a:prstDash val="solid"/>
            <a:round/>
            <a:headEnd type="none" w="sm" len="sm"/>
            <a:tailEnd type="none" w="sm" len="sm"/>
          </a:ln>
        </p:spPr>
      </p:pic>
      <p:pic>
        <p:nvPicPr>
          <p:cNvPr id="213" name="Shape 213"/>
          <p:cNvPicPr preferRelativeResize="0"/>
          <p:nvPr/>
        </p:nvPicPr>
        <p:blipFill>
          <a:blip r:embed="rId3">
            <a:alphaModFix/>
          </a:blip>
          <a:stretch>
            <a:fillRect/>
          </a:stretch>
        </p:blipFill>
        <p:spPr>
          <a:xfrm rot="10800000">
            <a:off x="2126124" y="1838241"/>
            <a:ext cx="1214170" cy="760595"/>
          </a:xfrm>
          <a:prstGeom prst="rect">
            <a:avLst/>
          </a:prstGeom>
          <a:noFill/>
          <a:ln w="28575" cap="flat" cmpd="sng">
            <a:solidFill>
              <a:srgbClr val="444444"/>
            </a:solidFill>
            <a:prstDash val="solid"/>
            <a:round/>
            <a:headEnd type="none" w="sm" len="sm"/>
            <a:tailEnd type="none" w="sm" len="sm"/>
          </a:ln>
        </p:spPr>
      </p:pic>
      <p:pic>
        <p:nvPicPr>
          <p:cNvPr id="219" name="Shape 219" descr="Screen Shot 2014-04-23 at 6.25.35 PM.png"/>
          <p:cNvPicPr preferRelativeResize="0"/>
          <p:nvPr/>
        </p:nvPicPr>
        <p:blipFill rotWithShape="1">
          <a:blip r:embed="rId7">
            <a:alphaModFix/>
          </a:blip>
          <a:srcRect t="34533" b="35021"/>
          <a:stretch/>
        </p:blipFill>
        <p:spPr>
          <a:xfrm rot="5400000">
            <a:off x="3414650" y="3398174"/>
            <a:ext cx="1038749" cy="207950"/>
          </a:xfrm>
          <a:prstGeom prst="rect">
            <a:avLst/>
          </a:prstGeom>
          <a:noFill/>
          <a:ln>
            <a:noFill/>
          </a:ln>
        </p:spPr>
      </p:pic>
      <p:pic>
        <p:nvPicPr>
          <p:cNvPr id="220" name="Shape 220" descr="Screen Shot 2014-04-23 at 6.25.35 PM.png"/>
          <p:cNvPicPr preferRelativeResize="0"/>
          <p:nvPr/>
        </p:nvPicPr>
        <p:blipFill rotWithShape="1">
          <a:blip r:embed="rId7">
            <a:alphaModFix/>
          </a:blip>
          <a:srcRect t="34533" b="35021"/>
          <a:stretch/>
        </p:blipFill>
        <p:spPr>
          <a:xfrm rot="-5400000">
            <a:off x="3411863" y="2114562"/>
            <a:ext cx="1038749" cy="207950"/>
          </a:xfrm>
          <a:prstGeom prst="rect">
            <a:avLst/>
          </a:prstGeom>
          <a:noFill/>
          <a:ln>
            <a:noFill/>
          </a:ln>
        </p:spPr>
      </p:pic>
      <p:cxnSp>
        <p:nvCxnSpPr>
          <p:cNvPr id="221" name="Shape 221"/>
          <p:cNvCxnSpPr>
            <a:stCxn id="213" idx="1"/>
            <a:endCxn id="220" idx="0"/>
          </p:cNvCxnSpPr>
          <p:nvPr/>
        </p:nvCxnSpPr>
        <p:spPr>
          <a:xfrm>
            <a:off x="3340293" y="2218539"/>
            <a:ext cx="486900" cy="0"/>
          </a:xfrm>
          <a:prstGeom prst="straightConnector1">
            <a:avLst/>
          </a:prstGeom>
          <a:noFill/>
          <a:ln w="28575" cap="flat" cmpd="sng">
            <a:solidFill>
              <a:srgbClr val="000000"/>
            </a:solidFill>
            <a:prstDash val="solid"/>
            <a:round/>
            <a:headEnd type="none" w="med" len="med"/>
            <a:tailEnd type="triangle" w="med" len="med"/>
          </a:ln>
        </p:spPr>
      </p:cxnSp>
      <p:cxnSp>
        <p:nvCxnSpPr>
          <p:cNvPr id="222" name="Shape 222"/>
          <p:cNvCxnSpPr>
            <a:stCxn id="210" idx="3"/>
            <a:endCxn id="219" idx="2"/>
          </p:cNvCxnSpPr>
          <p:nvPr/>
        </p:nvCxnSpPr>
        <p:spPr>
          <a:xfrm>
            <a:off x="3340306" y="3502151"/>
            <a:ext cx="489600" cy="0"/>
          </a:xfrm>
          <a:prstGeom prst="straightConnector1">
            <a:avLst/>
          </a:prstGeom>
          <a:noFill/>
          <a:ln w="28575" cap="flat" cmpd="sng">
            <a:solidFill>
              <a:srgbClr val="000000"/>
            </a:solidFill>
            <a:prstDash val="solid"/>
            <a:round/>
            <a:headEnd type="none" w="med" len="med"/>
            <a:tailEnd type="triangle" w="med" len="med"/>
          </a:ln>
        </p:spPr>
      </p:cxnSp>
      <p:sp>
        <p:nvSpPr>
          <p:cNvPr id="223" name="Shape 223"/>
          <p:cNvSpPr/>
          <p:nvPr/>
        </p:nvSpPr>
        <p:spPr>
          <a:xfrm>
            <a:off x="4417975" y="2569375"/>
            <a:ext cx="966000" cy="572700"/>
          </a:xfrm>
          <a:prstGeom prst="rect">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Cosine Similarity</a:t>
            </a:r>
            <a:endParaRPr/>
          </a:p>
        </p:txBody>
      </p:sp>
      <p:cxnSp>
        <p:nvCxnSpPr>
          <p:cNvPr id="224" name="Shape 224"/>
          <p:cNvCxnSpPr>
            <a:stCxn id="220" idx="2"/>
            <a:endCxn id="223" idx="1"/>
          </p:cNvCxnSpPr>
          <p:nvPr/>
        </p:nvCxnSpPr>
        <p:spPr>
          <a:xfrm>
            <a:off x="4035213" y="2218537"/>
            <a:ext cx="382800" cy="637200"/>
          </a:xfrm>
          <a:prstGeom prst="straightConnector1">
            <a:avLst/>
          </a:prstGeom>
          <a:noFill/>
          <a:ln w="28575" cap="flat" cmpd="sng">
            <a:solidFill>
              <a:srgbClr val="000000"/>
            </a:solidFill>
            <a:prstDash val="solid"/>
            <a:round/>
            <a:headEnd type="none" w="med" len="med"/>
            <a:tailEnd type="triangle" w="med" len="med"/>
          </a:ln>
        </p:spPr>
      </p:cxnSp>
      <p:cxnSp>
        <p:nvCxnSpPr>
          <p:cNvPr id="225" name="Shape 225"/>
          <p:cNvCxnSpPr>
            <a:stCxn id="219" idx="0"/>
            <a:endCxn id="223" idx="1"/>
          </p:cNvCxnSpPr>
          <p:nvPr/>
        </p:nvCxnSpPr>
        <p:spPr>
          <a:xfrm rot="10800000" flipH="1">
            <a:off x="4038000" y="2855649"/>
            <a:ext cx="380100" cy="646500"/>
          </a:xfrm>
          <a:prstGeom prst="straightConnector1">
            <a:avLst/>
          </a:prstGeom>
          <a:noFill/>
          <a:ln w="28575" cap="flat" cmpd="sng">
            <a:solidFill>
              <a:srgbClr val="000000"/>
            </a:solidFill>
            <a:prstDash val="solid"/>
            <a:round/>
            <a:headEnd type="none" w="med" len="med"/>
            <a:tailEnd type="triangle" w="med" len="med"/>
          </a:ln>
        </p:spPr>
      </p:cxnSp>
      <p:cxnSp>
        <p:nvCxnSpPr>
          <p:cNvPr id="226" name="Shape 226"/>
          <p:cNvCxnSpPr>
            <a:stCxn id="223" idx="3"/>
            <a:endCxn id="214" idx="1"/>
          </p:cNvCxnSpPr>
          <p:nvPr/>
        </p:nvCxnSpPr>
        <p:spPr>
          <a:xfrm rot="10800000" flipH="1">
            <a:off x="5383975" y="2850325"/>
            <a:ext cx="469200" cy="54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Loss function - Triplet loss</a:t>
            </a:r>
            <a:endParaRPr/>
          </a:p>
        </p:txBody>
      </p:sp>
      <p:sp>
        <p:nvSpPr>
          <p:cNvPr id="232" name="Shape 23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a:t>Triplet loss:</a:t>
            </a:r>
            <a:endParaRPr/>
          </a:p>
          <a:p>
            <a:pPr marL="0" lvl="0" indent="0" rtl="0">
              <a:lnSpc>
                <a:spcPct val="150000"/>
              </a:lnSpc>
              <a:spcBef>
                <a:spcPts val="1600"/>
              </a:spcBef>
              <a:spcAft>
                <a:spcPts val="0"/>
              </a:spcAft>
              <a:buNone/>
            </a:pPr>
            <a:endParaRPr/>
          </a:p>
          <a:p>
            <a:pPr marL="0" lvl="0" indent="0" rtl="0">
              <a:lnSpc>
                <a:spcPct val="150000"/>
              </a:lnSpc>
              <a:spcBef>
                <a:spcPts val="1600"/>
              </a:spcBef>
              <a:spcAft>
                <a:spcPts val="0"/>
              </a:spcAft>
              <a:buNone/>
            </a:pPr>
            <a:endParaRPr/>
          </a:p>
          <a:p>
            <a:pPr marL="0" lvl="0" indent="0" rtl="0">
              <a:lnSpc>
                <a:spcPct val="150000"/>
              </a:lnSpc>
              <a:spcBef>
                <a:spcPts val="1600"/>
              </a:spcBef>
              <a:spcAft>
                <a:spcPts val="0"/>
              </a:spcAft>
              <a:buNone/>
            </a:pPr>
            <a:endParaRPr/>
          </a:p>
          <a:p>
            <a:pPr marL="457200" lvl="0" indent="-342900" rtl="0">
              <a:lnSpc>
                <a:spcPct val="150000"/>
              </a:lnSpc>
              <a:spcBef>
                <a:spcPts val="1600"/>
              </a:spcBef>
              <a:spcAft>
                <a:spcPts val="0"/>
              </a:spcAft>
              <a:buSzPts val="1800"/>
              <a:buChar char="●"/>
            </a:pPr>
            <a:r>
              <a:rPr lang="en" b="1"/>
              <a:t>Pros</a:t>
            </a:r>
            <a:r>
              <a:rPr lang="en"/>
              <a:t>: Simple, and correctly models the embedding space</a:t>
            </a:r>
            <a:endParaRPr/>
          </a:p>
          <a:p>
            <a:pPr marL="457200" lvl="0" indent="-342900">
              <a:lnSpc>
                <a:spcPct val="150000"/>
              </a:lnSpc>
              <a:spcBef>
                <a:spcPts val="0"/>
              </a:spcBef>
              <a:spcAft>
                <a:spcPts val="0"/>
              </a:spcAft>
              <a:buSzPts val="1800"/>
              <a:buChar char="●"/>
            </a:pPr>
            <a:r>
              <a:rPr lang="en" b="1"/>
              <a:t>Cons</a:t>
            </a:r>
            <a:r>
              <a:rPr lang="en"/>
              <a:t>: Does NOT simulate </a:t>
            </a:r>
            <a:r>
              <a:rPr lang="en" u="sng"/>
              <a:t>runtime behavior</a:t>
            </a:r>
            <a:endParaRPr u="sng"/>
          </a:p>
        </p:txBody>
      </p:sp>
      <p:sp>
        <p:nvSpPr>
          <p:cNvPr id="233" name="Shape 233"/>
          <p:cNvSpPr txBox="1"/>
          <p:nvPr/>
        </p:nvSpPr>
        <p:spPr>
          <a:xfrm>
            <a:off x="840100" y="4578675"/>
            <a:ext cx="7303800" cy="576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solidFill>
                  <a:srgbClr val="222222"/>
                </a:solidFill>
                <a:highlight>
                  <a:srgbClr val="FFFFFF"/>
                </a:highlight>
              </a:rPr>
              <a:t>* Schroff, Florian, Dmitry Kalenichenko, and James Philbin. "Facenet: A unified embedding for face recognition and clustering." </a:t>
            </a:r>
            <a:r>
              <a:rPr lang="en" sz="1000" i="1">
                <a:solidFill>
                  <a:srgbClr val="222222"/>
                </a:solidFill>
                <a:highlight>
                  <a:srgbClr val="FFFFFF"/>
                </a:highlight>
              </a:rPr>
              <a:t>Proceedings of the IEEE conference on computer vision and pattern recognition</a:t>
            </a:r>
            <a:r>
              <a:rPr lang="en" sz="1000">
                <a:solidFill>
                  <a:srgbClr val="222222"/>
                </a:solidFill>
                <a:highlight>
                  <a:srgbClr val="FFFFFF"/>
                </a:highlight>
              </a:rPr>
              <a:t>. 2015.</a:t>
            </a:r>
            <a:endParaRPr/>
          </a:p>
        </p:txBody>
      </p:sp>
      <p:grpSp>
        <p:nvGrpSpPr>
          <p:cNvPr id="234" name="Shape 234"/>
          <p:cNvGrpSpPr/>
          <p:nvPr/>
        </p:nvGrpSpPr>
        <p:grpSpPr>
          <a:xfrm>
            <a:off x="791100" y="1997250"/>
            <a:ext cx="3593370" cy="1194125"/>
            <a:chOff x="791100" y="1768650"/>
            <a:chExt cx="3593370" cy="1194125"/>
          </a:xfrm>
        </p:grpSpPr>
        <p:pic>
          <p:nvPicPr>
            <p:cNvPr id="235" name="Shape 235"/>
            <p:cNvPicPr preferRelativeResize="0"/>
            <p:nvPr/>
          </p:nvPicPr>
          <p:blipFill>
            <a:blip r:embed="rId3">
              <a:alphaModFix/>
            </a:blip>
            <a:stretch>
              <a:fillRect/>
            </a:stretch>
          </p:blipFill>
          <p:spPr>
            <a:xfrm>
              <a:off x="791100" y="1768650"/>
              <a:ext cx="3557950" cy="396700"/>
            </a:xfrm>
            <a:prstGeom prst="rect">
              <a:avLst/>
            </a:prstGeom>
            <a:noFill/>
            <a:ln>
              <a:noFill/>
            </a:ln>
          </p:spPr>
        </p:pic>
        <p:sp>
          <p:nvSpPr>
            <p:cNvPr id="236" name="Shape 236"/>
            <p:cNvSpPr/>
            <p:nvPr/>
          </p:nvSpPr>
          <p:spPr>
            <a:xfrm rot="5400000">
              <a:off x="1884625" y="1713150"/>
              <a:ext cx="199800" cy="13116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1252520" y="2526575"/>
              <a:ext cx="13803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pair of same speaker (pos)</a:t>
              </a:r>
              <a:endParaRPr/>
            </a:p>
          </p:txBody>
        </p:sp>
        <p:sp>
          <p:nvSpPr>
            <p:cNvPr id="238" name="Shape 238"/>
            <p:cNvSpPr/>
            <p:nvPr/>
          </p:nvSpPr>
          <p:spPr>
            <a:xfrm rot="5400000">
              <a:off x="3593350" y="1713150"/>
              <a:ext cx="199800" cy="1311600"/>
            </a:xfrm>
            <a:prstGeom prst="rightBrace">
              <a:avLst>
                <a:gd name="adj1" fmla="val 31152"/>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txBox="1"/>
            <p:nvPr/>
          </p:nvSpPr>
          <p:spPr>
            <a:xfrm>
              <a:off x="3004170" y="2526563"/>
              <a:ext cx="13803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pair of diff speakers (neg)</a:t>
              </a:r>
              <a:endParaRPr/>
            </a:p>
          </p:txBody>
        </p:sp>
      </p:grpSp>
      <p:grpSp>
        <p:nvGrpSpPr>
          <p:cNvPr id="240" name="Shape 240"/>
          <p:cNvGrpSpPr/>
          <p:nvPr/>
        </p:nvGrpSpPr>
        <p:grpSpPr>
          <a:xfrm>
            <a:off x="5244388" y="1823325"/>
            <a:ext cx="3386224" cy="1465412"/>
            <a:chOff x="5701588" y="1670925"/>
            <a:chExt cx="3386224" cy="1465412"/>
          </a:xfrm>
        </p:grpSpPr>
        <p:pic>
          <p:nvPicPr>
            <p:cNvPr id="241" name="Shape 241"/>
            <p:cNvPicPr preferRelativeResize="0"/>
            <p:nvPr/>
          </p:nvPicPr>
          <p:blipFill>
            <a:blip r:embed="rId4">
              <a:alphaModFix/>
            </a:blip>
            <a:stretch>
              <a:fillRect/>
            </a:stretch>
          </p:blipFill>
          <p:spPr>
            <a:xfrm>
              <a:off x="5701588" y="1670925"/>
              <a:ext cx="3386224" cy="889425"/>
            </a:xfrm>
            <a:prstGeom prst="rect">
              <a:avLst/>
            </a:prstGeom>
            <a:noFill/>
            <a:ln>
              <a:noFill/>
            </a:ln>
          </p:spPr>
        </p:pic>
        <p:sp>
          <p:nvSpPr>
            <p:cNvPr id="242" name="Shape 242"/>
            <p:cNvSpPr txBox="1"/>
            <p:nvPr/>
          </p:nvSpPr>
          <p:spPr>
            <a:xfrm>
              <a:off x="5903100" y="2560338"/>
              <a:ext cx="2983200" cy="576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t>Fig. Triplet loss. (image from FaceNet paper)</a:t>
              </a:r>
              <a:endParaRPr/>
            </a:p>
          </p:txBody>
        </p:sp>
      </p:grpSp>
    </p:spTree>
  </p:cSld>
  <p:clrMapOvr>
    <a:masterClrMapping/>
  </p:clrMapOvr>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1505</Words>
  <Application>Microsoft Macintosh PowerPoint</Application>
  <PresentationFormat>On-screen Show (16:9)</PresentationFormat>
  <Paragraphs>325</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Roboto</vt:lpstr>
      <vt:lpstr>Source Code Pro</vt:lpstr>
      <vt:lpstr>Times New Roman</vt:lpstr>
      <vt:lpstr>Calibri</vt:lpstr>
      <vt:lpstr>Arial</vt:lpstr>
      <vt:lpstr>Ubuntu Mono</vt:lpstr>
      <vt:lpstr>Courier New</vt:lpstr>
      <vt:lpstr>Google</vt:lpstr>
      <vt:lpstr>Generalized End-to-End Loss For Speaker Verification</vt:lpstr>
      <vt:lpstr>Part 0:  Applications of Speaker Recognition</vt:lpstr>
      <vt:lpstr>Speaker recognition at Google - Android</vt:lpstr>
      <vt:lpstr>Speaker recognition at Google - Home</vt:lpstr>
      <vt:lpstr>2-stage speaker recognition: Enroll and verify </vt:lpstr>
      <vt:lpstr>Part 1:  Generalized End-to-End Loss</vt:lpstr>
      <vt:lpstr>D-vector: Audio to embedding</vt:lpstr>
      <vt:lpstr>Verification decision: Thresholding cosine similarity</vt:lpstr>
      <vt:lpstr>Loss function - Triplet loss</vt:lpstr>
      <vt:lpstr>Loss function - Tuple end-to-end loss</vt:lpstr>
      <vt:lpstr>Loss function - Tuple end-to-end loss</vt:lpstr>
      <vt:lpstr>Loss function - Tuple end-to-end loss</vt:lpstr>
      <vt:lpstr>Loss function - Generalized end-to-end loss</vt:lpstr>
      <vt:lpstr>Generalized end-to-end: Similarity matrix</vt:lpstr>
      <vt:lpstr>Generalized end-to-end: Softmax vs. contrast</vt:lpstr>
      <vt:lpstr>Generalized end-to-end: Trick about centroid</vt:lpstr>
      <vt:lpstr>TE2E vs. GE2E: Efficiency estimate</vt:lpstr>
      <vt:lpstr>Part 2:  Multi-Reader</vt:lpstr>
      <vt:lpstr>Single speaker recognition model for multi-keyword</vt:lpstr>
      <vt:lpstr>Single speaker recognition model for multi-keyword</vt:lpstr>
      <vt:lpstr>Multi-Reader</vt:lpstr>
      <vt:lpstr>Multi-Reader</vt:lpstr>
      <vt:lpstr>Part 3:  Text-Independent Speaker Verification</vt:lpstr>
      <vt:lpstr>Text-Independent</vt:lpstr>
      <vt:lpstr>Text-Independent: Sliding window inference</vt:lpstr>
      <vt:lpstr>Text-Independent: Training</vt:lpstr>
      <vt:lpstr>Part 4:  Experiment Results</vt:lpstr>
      <vt:lpstr>Multi-Reader vs. Direct mixing</vt:lpstr>
      <vt:lpstr>TE2E vs. GE2E</vt:lpstr>
      <vt:lpstr>Text-Independent</vt:lpstr>
      <vt:lpstr>Conclusions </vt:lpstr>
      <vt:lpstr>Related work</vt:lpstr>
      <vt:lpstr>Questions?</vt:lpstr>
      <vt:lpstr>Additional Slides</vt:lpstr>
      <vt:lpstr>Application: Online diarization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End-to-End Loss For Speaker Verification</dc:title>
  <cp:lastModifiedBy>Quan Wang</cp:lastModifiedBy>
  <cp:revision>34</cp:revision>
  <dcterms:modified xsi:type="dcterms:W3CDTF">2018-04-18T05:01:22Z</dcterms:modified>
</cp:coreProperties>
</file>